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7"/>
  </p:notesMasterIdLst>
  <p:sldIdLst>
    <p:sldId id="256" r:id="rId5"/>
    <p:sldId id="257" r:id="rId6"/>
  </p:sldIdLst>
  <p:sldSz cx="6858000" cy="9906000" type="A4"/>
  <p:notesSz cx="6794500" cy="9931400"/>
  <p:defaultTextStyle>
    <a:defPPr>
      <a:defRPr lang="en-US"/>
    </a:defPPr>
    <a:lvl1pPr marL="0" algn="l" defTabSz="914347" rtl="0" eaLnBrk="1" latinLnBrk="0" hangingPunct="1">
      <a:defRPr sz="1800" kern="1200">
        <a:solidFill>
          <a:schemeClr val="tx1"/>
        </a:solidFill>
        <a:latin typeface="+mn-lt"/>
        <a:ea typeface="+mn-ea"/>
        <a:cs typeface="+mn-cs"/>
      </a:defRPr>
    </a:lvl1pPr>
    <a:lvl2pPr marL="457173" algn="l" defTabSz="914347" rtl="0" eaLnBrk="1" latinLnBrk="0" hangingPunct="1">
      <a:defRPr sz="1800" kern="1200">
        <a:solidFill>
          <a:schemeClr val="tx1"/>
        </a:solidFill>
        <a:latin typeface="+mn-lt"/>
        <a:ea typeface="+mn-ea"/>
        <a:cs typeface="+mn-cs"/>
      </a:defRPr>
    </a:lvl2pPr>
    <a:lvl3pPr marL="914347" algn="l" defTabSz="914347" rtl="0" eaLnBrk="1" latinLnBrk="0" hangingPunct="1">
      <a:defRPr sz="1800" kern="1200">
        <a:solidFill>
          <a:schemeClr val="tx1"/>
        </a:solidFill>
        <a:latin typeface="+mn-lt"/>
        <a:ea typeface="+mn-ea"/>
        <a:cs typeface="+mn-cs"/>
      </a:defRPr>
    </a:lvl3pPr>
    <a:lvl4pPr marL="1371520" algn="l" defTabSz="914347" rtl="0" eaLnBrk="1" latinLnBrk="0" hangingPunct="1">
      <a:defRPr sz="1800" kern="1200">
        <a:solidFill>
          <a:schemeClr val="tx1"/>
        </a:solidFill>
        <a:latin typeface="+mn-lt"/>
        <a:ea typeface="+mn-ea"/>
        <a:cs typeface="+mn-cs"/>
      </a:defRPr>
    </a:lvl4pPr>
    <a:lvl5pPr marL="1828694" algn="l" defTabSz="914347" rtl="0" eaLnBrk="1" latinLnBrk="0" hangingPunct="1">
      <a:defRPr sz="1800" kern="1200">
        <a:solidFill>
          <a:schemeClr val="tx1"/>
        </a:solidFill>
        <a:latin typeface="+mn-lt"/>
        <a:ea typeface="+mn-ea"/>
        <a:cs typeface="+mn-cs"/>
      </a:defRPr>
    </a:lvl5pPr>
    <a:lvl6pPr marL="2285866" algn="l" defTabSz="914347" rtl="0" eaLnBrk="1" latinLnBrk="0" hangingPunct="1">
      <a:defRPr sz="1800" kern="1200">
        <a:solidFill>
          <a:schemeClr val="tx1"/>
        </a:solidFill>
        <a:latin typeface="+mn-lt"/>
        <a:ea typeface="+mn-ea"/>
        <a:cs typeface="+mn-cs"/>
      </a:defRPr>
    </a:lvl6pPr>
    <a:lvl7pPr marL="2743041" algn="l" defTabSz="914347" rtl="0" eaLnBrk="1" latinLnBrk="0" hangingPunct="1">
      <a:defRPr sz="1800" kern="1200">
        <a:solidFill>
          <a:schemeClr val="tx1"/>
        </a:solidFill>
        <a:latin typeface="+mn-lt"/>
        <a:ea typeface="+mn-ea"/>
        <a:cs typeface="+mn-cs"/>
      </a:defRPr>
    </a:lvl7pPr>
    <a:lvl8pPr marL="3200214" algn="l" defTabSz="914347" rtl="0" eaLnBrk="1" latinLnBrk="0" hangingPunct="1">
      <a:defRPr sz="1800" kern="1200">
        <a:solidFill>
          <a:schemeClr val="tx1"/>
        </a:solidFill>
        <a:latin typeface="+mn-lt"/>
        <a:ea typeface="+mn-ea"/>
        <a:cs typeface="+mn-cs"/>
      </a:defRPr>
    </a:lvl8pPr>
    <a:lvl9pPr marL="3657388" algn="l" defTabSz="9143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inar Kobro" initials="EK" lastIdx="4" clrIdx="0">
    <p:extLst>
      <p:ext uri="{19B8F6BF-5375-455C-9EA6-DF929625EA0E}">
        <p15:presenceInfo xmlns:p15="http://schemas.microsoft.com/office/powerpoint/2012/main" userId="S::ek@energinorge.no::9ca90c37-5884-4572-bb2c-e4bf8b8f3e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C2"/>
    <a:srgbClr val="CF5F09"/>
    <a:srgbClr val="000066"/>
    <a:srgbClr val="800000"/>
    <a:srgbClr val="6565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6B1F85-09A8-4B9B-B113-012E5C1D1112}" v="5" dt="2020-08-11T13:37:50.9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5" autoAdjust="0"/>
    <p:restoredTop sz="94660"/>
  </p:normalViewPr>
  <p:slideViewPr>
    <p:cSldViewPr snapToGrid="0">
      <p:cViewPr varScale="1">
        <p:scale>
          <a:sx n="87" d="100"/>
          <a:sy n="87" d="100"/>
        </p:scale>
        <p:origin x="3288" y="72"/>
      </p:cViewPr>
      <p:guideLst>
        <p:guide orient="horz" pos="314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rbjørn Forseth" userId="ddfcb8bf-e4eb-4fef-a999-7c1a2a542f47" providerId="ADAL" clId="{626B1F85-09A8-4B9B-B113-012E5C1D1112}"/>
    <pc:docChg chg="custSel modSld">
      <pc:chgData name="Torbjørn Forseth" userId="ddfcb8bf-e4eb-4fef-a999-7c1a2a542f47" providerId="ADAL" clId="{626B1F85-09A8-4B9B-B113-012E5C1D1112}" dt="2020-08-11T13:38:30.074" v="102" actId="20577"/>
      <pc:docMkLst>
        <pc:docMk/>
      </pc:docMkLst>
      <pc:sldChg chg="delSp modSp">
        <pc:chgData name="Torbjørn Forseth" userId="ddfcb8bf-e4eb-4fef-a999-7c1a2a542f47" providerId="ADAL" clId="{626B1F85-09A8-4B9B-B113-012E5C1D1112}" dt="2020-08-11T13:38:30.074" v="102" actId="20577"/>
        <pc:sldMkLst>
          <pc:docMk/>
          <pc:sldMk cId="1473744900" sldId="256"/>
        </pc:sldMkLst>
        <pc:graphicFrameChg chg="mod modGraphic">
          <ac:chgData name="Torbjørn Forseth" userId="ddfcb8bf-e4eb-4fef-a999-7c1a2a542f47" providerId="ADAL" clId="{626B1F85-09A8-4B9B-B113-012E5C1D1112}" dt="2020-08-11T13:38:30.074" v="102" actId="20577"/>
          <ac:graphicFrameMkLst>
            <pc:docMk/>
            <pc:sldMk cId="1473744900" sldId="256"/>
            <ac:graphicFrameMk id="2" creationId="{00000000-0000-0000-0000-000000000000}"/>
          </ac:graphicFrameMkLst>
        </pc:graphicFrameChg>
        <pc:picChg chg="del">
          <ac:chgData name="Torbjørn Forseth" userId="ddfcb8bf-e4eb-4fef-a999-7c1a2a542f47" providerId="ADAL" clId="{626B1F85-09A8-4B9B-B113-012E5C1D1112}" dt="2020-08-11T13:34:19.458" v="0" actId="478"/>
          <ac:picMkLst>
            <pc:docMk/>
            <pc:sldMk cId="1473744900" sldId="256"/>
            <ac:picMk id="3" creationId="{00000000-0000-0000-0000-000000000000}"/>
          </ac:picMkLst>
        </pc:picChg>
      </pc:sldChg>
      <pc:sldChg chg="modSp">
        <pc:chgData name="Torbjørn Forseth" userId="ddfcb8bf-e4eb-4fef-a999-7c1a2a542f47" providerId="ADAL" clId="{626B1F85-09A8-4B9B-B113-012E5C1D1112}" dt="2020-08-11T13:36:41.625" v="68" actId="20577"/>
        <pc:sldMkLst>
          <pc:docMk/>
          <pc:sldMk cId="3323598721" sldId="257"/>
        </pc:sldMkLst>
        <pc:spChg chg="mod">
          <ac:chgData name="Torbjørn Forseth" userId="ddfcb8bf-e4eb-4fef-a999-7c1a2a542f47" providerId="ADAL" clId="{626B1F85-09A8-4B9B-B113-012E5C1D1112}" dt="2020-08-11T13:36:41.625" v="68" actId="20577"/>
          <ac:spMkLst>
            <pc:docMk/>
            <pc:sldMk cId="3323598721" sldId="257"/>
            <ac:spMk id="19" creationId="{00000000-0000-0000-0000-000000000000}"/>
          </ac:spMkLst>
        </pc:spChg>
      </pc:sldChg>
    </pc:docChg>
  </pc:docChgLst>
  <pc:docChgLst>
    <pc:chgData name="Torbjørn Forseth" userId="ddfcb8bf-e4eb-4fef-a999-7c1a2a542f47" providerId="ADAL" clId="{ECC8368A-E788-435F-978E-822301E07800}"/>
    <pc:docChg chg="modSld">
      <pc:chgData name="Torbjørn Forseth" userId="ddfcb8bf-e4eb-4fef-a999-7c1a2a542f47" providerId="ADAL" clId="{ECC8368A-E788-435F-978E-822301E07800}" dt="2020-03-16T12:34:32.788" v="287" actId="20577"/>
      <pc:docMkLst>
        <pc:docMk/>
      </pc:docMkLst>
      <pc:sldChg chg="addSp modSp mod">
        <pc:chgData name="Torbjørn Forseth" userId="ddfcb8bf-e4eb-4fef-a999-7c1a2a542f47" providerId="ADAL" clId="{ECC8368A-E788-435F-978E-822301E07800}" dt="2020-03-15T13:47:00.534" v="274" actId="120"/>
        <pc:sldMkLst>
          <pc:docMk/>
          <pc:sldMk cId="1473744900" sldId="256"/>
        </pc:sldMkLst>
        <pc:spChg chg="mod">
          <ac:chgData name="Torbjørn Forseth" userId="ddfcb8bf-e4eb-4fef-a999-7c1a2a542f47" providerId="ADAL" clId="{ECC8368A-E788-435F-978E-822301E07800}" dt="2020-03-15T13:47:00.534" v="274" actId="120"/>
          <ac:spMkLst>
            <pc:docMk/>
            <pc:sldMk cId="1473744900" sldId="256"/>
            <ac:spMk id="12" creationId="{00000000-0000-0000-0000-000000000000}"/>
          </ac:spMkLst>
        </pc:spChg>
        <pc:picChg chg="mod">
          <ac:chgData name="Torbjørn Forseth" userId="ddfcb8bf-e4eb-4fef-a999-7c1a2a542f47" providerId="ADAL" clId="{ECC8368A-E788-435F-978E-822301E07800}" dt="2020-03-15T13:35:35.335" v="81" actId="1038"/>
          <ac:picMkLst>
            <pc:docMk/>
            <pc:sldMk cId="1473744900" sldId="256"/>
            <ac:picMk id="3" creationId="{00000000-0000-0000-0000-000000000000}"/>
          </ac:picMkLst>
        </pc:picChg>
        <pc:picChg chg="add mod">
          <ac:chgData name="Torbjørn Forseth" userId="ddfcb8bf-e4eb-4fef-a999-7c1a2a542f47" providerId="ADAL" clId="{ECC8368A-E788-435F-978E-822301E07800}" dt="2020-03-15T13:38:27.505" v="93" actId="1036"/>
          <ac:picMkLst>
            <pc:docMk/>
            <pc:sldMk cId="1473744900" sldId="256"/>
            <ac:picMk id="6" creationId="{FA9D4512-8623-4490-B98F-997DE24D099E}"/>
          </ac:picMkLst>
        </pc:picChg>
      </pc:sldChg>
      <pc:sldChg chg="addSp modSp mod">
        <pc:chgData name="Torbjørn Forseth" userId="ddfcb8bf-e4eb-4fef-a999-7c1a2a542f47" providerId="ADAL" clId="{ECC8368A-E788-435F-978E-822301E07800}" dt="2020-03-16T12:34:32.788" v="287" actId="20577"/>
        <pc:sldMkLst>
          <pc:docMk/>
          <pc:sldMk cId="3323598721" sldId="257"/>
        </pc:sldMkLst>
        <pc:spChg chg="mod">
          <ac:chgData name="Torbjørn Forseth" userId="ddfcb8bf-e4eb-4fef-a999-7c1a2a542f47" providerId="ADAL" clId="{ECC8368A-E788-435F-978E-822301E07800}" dt="2020-03-16T12:34:32.788" v="287" actId="20577"/>
          <ac:spMkLst>
            <pc:docMk/>
            <pc:sldMk cId="3323598721" sldId="257"/>
            <ac:spMk id="19" creationId="{00000000-0000-0000-0000-000000000000}"/>
          </ac:spMkLst>
        </pc:spChg>
        <pc:picChg chg="add mod">
          <ac:chgData name="Torbjørn Forseth" userId="ddfcb8bf-e4eb-4fef-a999-7c1a2a542f47" providerId="ADAL" clId="{ECC8368A-E788-435F-978E-822301E07800}" dt="2020-03-15T13:38:40.740" v="105" actId="1038"/>
          <ac:picMkLst>
            <pc:docMk/>
            <pc:sldMk cId="3323598721" sldId="257"/>
            <ac:picMk id="22" creationId="{34C0CD1C-03E2-4C64-BFAA-48140F17DF2E}"/>
          </ac:picMkLst>
        </pc:picChg>
      </pc:sldChg>
    </pc:docChg>
  </pc:docChgLst>
  <pc:docChgLst>
    <pc:chgData name="Torbjørn Forseth" userId="ddfcb8bf-e4eb-4fef-a999-7c1a2a542f47" providerId="ADAL" clId="{E508F340-78AA-4F96-BE4E-20E7935A87C0}"/>
    <pc:docChg chg="modSld">
      <pc:chgData name="Torbjørn Forseth" userId="ddfcb8bf-e4eb-4fef-a999-7c1a2a542f47" providerId="ADAL" clId="{E508F340-78AA-4F96-BE4E-20E7935A87C0}" dt="2020-05-12T07:31:34.432" v="113"/>
      <pc:docMkLst>
        <pc:docMk/>
      </pc:docMkLst>
      <pc:sldChg chg="modSp">
        <pc:chgData name="Torbjørn Forseth" userId="ddfcb8bf-e4eb-4fef-a999-7c1a2a542f47" providerId="ADAL" clId="{E508F340-78AA-4F96-BE4E-20E7935A87C0}" dt="2020-05-12T07:31:34.432" v="113"/>
        <pc:sldMkLst>
          <pc:docMk/>
          <pc:sldMk cId="1473744900" sldId="256"/>
        </pc:sldMkLst>
        <pc:graphicFrameChg chg="mod">
          <ac:chgData name="Torbjørn Forseth" userId="ddfcb8bf-e4eb-4fef-a999-7c1a2a542f47" providerId="ADAL" clId="{E508F340-78AA-4F96-BE4E-20E7935A87C0}" dt="2020-05-12T07:31:34.432" v="113"/>
          <ac:graphicFrameMkLst>
            <pc:docMk/>
            <pc:sldMk cId="1473744900" sldId="256"/>
            <ac:graphicFrameMk id="2" creationId="{00000000-0000-0000-0000-000000000000}"/>
          </ac:graphicFrameMkLst>
        </pc:graphicFrameChg>
      </pc:sldChg>
      <pc:sldChg chg="modSp">
        <pc:chgData name="Torbjørn Forseth" userId="ddfcb8bf-e4eb-4fef-a999-7c1a2a542f47" providerId="ADAL" clId="{E508F340-78AA-4F96-BE4E-20E7935A87C0}" dt="2020-05-12T07:30:48.343" v="112" actId="1035"/>
        <pc:sldMkLst>
          <pc:docMk/>
          <pc:sldMk cId="3323598721" sldId="257"/>
        </pc:sldMkLst>
        <pc:spChg chg="mod">
          <ac:chgData name="Torbjørn Forseth" userId="ddfcb8bf-e4eb-4fef-a999-7c1a2a542f47" providerId="ADAL" clId="{E508F340-78AA-4F96-BE4E-20E7935A87C0}" dt="2020-05-12T07:30:48.343" v="112" actId="1035"/>
          <ac:spMkLst>
            <pc:docMk/>
            <pc:sldMk cId="3323598721" sldId="257"/>
            <ac:spMk id="1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E1673130-D4C8-43AB-B4F4-FC731CDB23FC}" type="datetimeFigureOut">
              <a:rPr lang="en-GB" smtClean="0"/>
              <a:t>11/08/2020</a:t>
            </a:fld>
            <a:endParaRPr lang="en-GB"/>
          </a:p>
        </p:txBody>
      </p:sp>
      <p:sp>
        <p:nvSpPr>
          <p:cNvPr id="4" name="Slide Image Placeholder 3"/>
          <p:cNvSpPr>
            <a:spLocks noGrp="1" noRot="1" noChangeAspect="1"/>
          </p:cNvSpPr>
          <p:nvPr>
            <p:ph type="sldImg" idx="2"/>
          </p:nvPr>
        </p:nvSpPr>
        <p:spPr>
          <a:xfrm>
            <a:off x="2236788" y="1241425"/>
            <a:ext cx="2320925"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7CB59F0F-7DD4-4FDA-A13F-B362336FD9F5}" type="slidenum">
              <a:rPr lang="en-GB" smtClean="0"/>
              <a:t>‹#›</a:t>
            </a:fld>
            <a:endParaRPr lang="en-GB"/>
          </a:p>
        </p:txBody>
      </p:sp>
    </p:spTree>
    <p:extLst>
      <p:ext uri="{BB962C8B-B14F-4D97-AF65-F5344CB8AC3E}">
        <p14:creationId xmlns:p14="http://schemas.microsoft.com/office/powerpoint/2010/main" val="4225166384"/>
      </p:ext>
    </p:extLst>
  </p:cSld>
  <p:clrMap bg1="lt1" tx1="dk1" bg2="lt2" tx2="dk2" accent1="accent1" accent2="accent2" accent3="accent3" accent4="accent4" accent5="accent5" accent6="accent6" hlink="hlink" folHlink="folHlink"/>
  <p:notesStyle>
    <a:lvl1pPr marL="0" algn="l" defTabSz="914347" rtl="0" eaLnBrk="1" latinLnBrk="0" hangingPunct="1">
      <a:defRPr sz="1200" kern="1200">
        <a:solidFill>
          <a:schemeClr val="tx1"/>
        </a:solidFill>
        <a:latin typeface="+mn-lt"/>
        <a:ea typeface="+mn-ea"/>
        <a:cs typeface="+mn-cs"/>
      </a:defRPr>
    </a:lvl1pPr>
    <a:lvl2pPr marL="457173" algn="l" defTabSz="914347" rtl="0" eaLnBrk="1" latinLnBrk="0" hangingPunct="1">
      <a:defRPr sz="1200" kern="1200">
        <a:solidFill>
          <a:schemeClr val="tx1"/>
        </a:solidFill>
        <a:latin typeface="+mn-lt"/>
        <a:ea typeface="+mn-ea"/>
        <a:cs typeface="+mn-cs"/>
      </a:defRPr>
    </a:lvl2pPr>
    <a:lvl3pPr marL="914347" algn="l" defTabSz="914347" rtl="0" eaLnBrk="1" latinLnBrk="0" hangingPunct="1">
      <a:defRPr sz="1200" kern="1200">
        <a:solidFill>
          <a:schemeClr val="tx1"/>
        </a:solidFill>
        <a:latin typeface="+mn-lt"/>
        <a:ea typeface="+mn-ea"/>
        <a:cs typeface="+mn-cs"/>
      </a:defRPr>
    </a:lvl3pPr>
    <a:lvl4pPr marL="1371520" algn="l" defTabSz="914347" rtl="0" eaLnBrk="1" latinLnBrk="0" hangingPunct="1">
      <a:defRPr sz="1200" kern="1200">
        <a:solidFill>
          <a:schemeClr val="tx1"/>
        </a:solidFill>
        <a:latin typeface="+mn-lt"/>
        <a:ea typeface="+mn-ea"/>
        <a:cs typeface="+mn-cs"/>
      </a:defRPr>
    </a:lvl4pPr>
    <a:lvl5pPr marL="1828694" algn="l" defTabSz="914347" rtl="0" eaLnBrk="1" latinLnBrk="0" hangingPunct="1">
      <a:defRPr sz="1200" kern="1200">
        <a:solidFill>
          <a:schemeClr val="tx1"/>
        </a:solidFill>
        <a:latin typeface="+mn-lt"/>
        <a:ea typeface="+mn-ea"/>
        <a:cs typeface="+mn-cs"/>
      </a:defRPr>
    </a:lvl5pPr>
    <a:lvl6pPr marL="2285866" algn="l" defTabSz="914347" rtl="0" eaLnBrk="1" latinLnBrk="0" hangingPunct="1">
      <a:defRPr sz="1200" kern="1200">
        <a:solidFill>
          <a:schemeClr val="tx1"/>
        </a:solidFill>
        <a:latin typeface="+mn-lt"/>
        <a:ea typeface="+mn-ea"/>
        <a:cs typeface="+mn-cs"/>
      </a:defRPr>
    </a:lvl6pPr>
    <a:lvl7pPr marL="2743041" algn="l" defTabSz="914347" rtl="0" eaLnBrk="1" latinLnBrk="0" hangingPunct="1">
      <a:defRPr sz="1200" kern="1200">
        <a:solidFill>
          <a:schemeClr val="tx1"/>
        </a:solidFill>
        <a:latin typeface="+mn-lt"/>
        <a:ea typeface="+mn-ea"/>
        <a:cs typeface="+mn-cs"/>
      </a:defRPr>
    </a:lvl7pPr>
    <a:lvl8pPr marL="3200214" algn="l" defTabSz="914347" rtl="0" eaLnBrk="1" latinLnBrk="0" hangingPunct="1">
      <a:defRPr sz="1200" kern="1200">
        <a:solidFill>
          <a:schemeClr val="tx1"/>
        </a:solidFill>
        <a:latin typeface="+mn-lt"/>
        <a:ea typeface="+mn-ea"/>
        <a:cs typeface="+mn-cs"/>
      </a:defRPr>
    </a:lvl8pPr>
    <a:lvl9pPr marL="3657388" algn="l" defTabSz="91434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875" indent="0" algn="ctr">
              <a:buNone/>
              <a:defRPr sz="1500"/>
            </a:lvl2pPr>
            <a:lvl3pPr marL="685750" indent="0" algn="ctr">
              <a:buNone/>
              <a:defRPr sz="1350"/>
            </a:lvl3pPr>
            <a:lvl4pPr marL="1028625" indent="0" algn="ctr">
              <a:buNone/>
              <a:defRPr sz="1200"/>
            </a:lvl4pPr>
            <a:lvl5pPr marL="1371500" indent="0" algn="ctr">
              <a:buNone/>
              <a:defRPr sz="1200"/>
            </a:lvl5pPr>
            <a:lvl6pPr marL="1714376" indent="0" algn="ctr">
              <a:buNone/>
              <a:defRPr sz="1200"/>
            </a:lvl6pPr>
            <a:lvl7pPr marL="2057251" indent="0" algn="ctr">
              <a:buNone/>
              <a:defRPr sz="1200"/>
            </a:lvl7pPr>
            <a:lvl8pPr marL="2400126" indent="0" algn="ctr">
              <a:buNone/>
              <a:defRPr sz="1200"/>
            </a:lvl8pPr>
            <a:lvl9pPr marL="2743001"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8016DB-CBE9-4EFC-BC48-304707E58E7C}" type="datetimeFigureOut">
              <a:rPr lang="en-GB" smtClean="0"/>
              <a:t>11/08/2020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172699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8016DB-CBE9-4EFC-BC48-304707E58E7C}" type="datetimeFigureOut">
              <a:rPr lang="en-GB" smtClean="0"/>
              <a:t>11/08/2020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19378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5"/>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5"/>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8016DB-CBE9-4EFC-BC48-304707E58E7C}" type="datetimeFigureOut">
              <a:rPr lang="en-GB" smtClean="0"/>
              <a:t>11/08/2020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148818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8016DB-CBE9-4EFC-BC48-304707E58E7C}" type="datetimeFigureOut">
              <a:rPr lang="en-GB" smtClean="0"/>
              <a:t>11/08/2020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144448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7" y="6629228"/>
            <a:ext cx="5915025" cy="2166937"/>
          </a:xfrm>
        </p:spPr>
        <p:txBody>
          <a:bodyPr/>
          <a:lstStyle>
            <a:lvl1pPr marL="0" indent="0">
              <a:buNone/>
              <a:defRPr sz="1800">
                <a:solidFill>
                  <a:schemeClr val="tx1"/>
                </a:solidFill>
              </a:defRPr>
            </a:lvl1pPr>
            <a:lvl2pPr marL="342875" indent="0">
              <a:buNone/>
              <a:defRPr sz="1500">
                <a:solidFill>
                  <a:schemeClr val="tx1">
                    <a:tint val="75000"/>
                  </a:schemeClr>
                </a:solidFill>
              </a:defRPr>
            </a:lvl2pPr>
            <a:lvl3pPr marL="685750" indent="0">
              <a:buNone/>
              <a:defRPr sz="1350">
                <a:solidFill>
                  <a:schemeClr val="tx1">
                    <a:tint val="75000"/>
                  </a:schemeClr>
                </a:solidFill>
              </a:defRPr>
            </a:lvl3pPr>
            <a:lvl4pPr marL="1028625" indent="0">
              <a:buNone/>
              <a:defRPr sz="1200">
                <a:solidFill>
                  <a:schemeClr val="tx1">
                    <a:tint val="75000"/>
                  </a:schemeClr>
                </a:solidFill>
              </a:defRPr>
            </a:lvl4pPr>
            <a:lvl5pPr marL="1371500" indent="0">
              <a:buNone/>
              <a:defRPr sz="1200">
                <a:solidFill>
                  <a:schemeClr val="tx1">
                    <a:tint val="75000"/>
                  </a:schemeClr>
                </a:solidFill>
              </a:defRPr>
            </a:lvl5pPr>
            <a:lvl6pPr marL="1714376" indent="0">
              <a:buNone/>
              <a:defRPr sz="1200">
                <a:solidFill>
                  <a:schemeClr val="tx1">
                    <a:tint val="75000"/>
                  </a:schemeClr>
                </a:solidFill>
              </a:defRPr>
            </a:lvl6pPr>
            <a:lvl7pPr marL="2057251" indent="0">
              <a:buNone/>
              <a:defRPr sz="1200">
                <a:solidFill>
                  <a:schemeClr val="tx1">
                    <a:tint val="75000"/>
                  </a:schemeClr>
                </a:solidFill>
              </a:defRPr>
            </a:lvl7pPr>
            <a:lvl8pPr marL="2400126" indent="0">
              <a:buNone/>
              <a:defRPr sz="1200">
                <a:solidFill>
                  <a:schemeClr val="tx1">
                    <a:tint val="75000"/>
                  </a:schemeClr>
                </a:solidFill>
              </a:defRPr>
            </a:lvl8pPr>
            <a:lvl9pPr marL="2743001"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8016DB-CBE9-4EFC-BC48-304707E58E7C}" type="datetimeFigureOut">
              <a:rPr lang="en-GB" smtClean="0"/>
              <a:t>11/08/2020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4271505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8016DB-CBE9-4EFC-BC48-304707E58E7C}" type="datetimeFigureOut">
              <a:rPr lang="en-GB" smtClean="0"/>
              <a:t>11/08/2020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2693120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2" y="2428349"/>
            <a:ext cx="2901255" cy="1190095"/>
          </a:xfrm>
        </p:spPr>
        <p:txBody>
          <a:bodyPr anchor="b"/>
          <a:lstStyle>
            <a:lvl1pPr marL="0" indent="0">
              <a:buNone/>
              <a:defRPr sz="1800" b="1"/>
            </a:lvl1pPr>
            <a:lvl2pPr marL="342875" indent="0">
              <a:buNone/>
              <a:defRPr sz="1500" b="1"/>
            </a:lvl2pPr>
            <a:lvl3pPr marL="685750" indent="0">
              <a:buNone/>
              <a:defRPr sz="1350" b="1"/>
            </a:lvl3pPr>
            <a:lvl4pPr marL="1028625" indent="0">
              <a:buNone/>
              <a:defRPr sz="1200" b="1"/>
            </a:lvl4pPr>
            <a:lvl5pPr marL="1371500" indent="0">
              <a:buNone/>
              <a:defRPr sz="1200" b="1"/>
            </a:lvl5pPr>
            <a:lvl6pPr marL="1714376" indent="0">
              <a:buNone/>
              <a:defRPr sz="1200" b="1"/>
            </a:lvl6pPr>
            <a:lvl7pPr marL="2057251" indent="0">
              <a:buNone/>
              <a:defRPr sz="1200" b="1"/>
            </a:lvl7pPr>
            <a:lvl8pPr marL="2400126" indent="0">
              <a:buNone/>
              <a:defRPr sz="1200" b="1"/>
            </a:lvl8pPr>
            <a:lvl9pPr marL="2743001"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2" y="3618444"/>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428349"/>
            <a:ext cx="2915543" cy="1190095"/>
          </a:xfrm>
        </p:spPr>
        <p:txBody>
          <a:bodyPr anchor="b"/>
          <a:lstStyle>
            <a:lvl1pPr marL="0" indent="0">
              <a:buNone/>
              <a:defRPr sz="1800" b="1"/>
            </a:lvl1pPr>
            <a:lvl2pPr marL="342875" indent="0">
              <a:buNone/>
              <a:defRPr sz="1500" b="1"/>
            </a:lvl2pPr>
            <a:lvl3pPr marL="685750" indent="0">
              <a:buNone/>
              <a:defRPr sz="1350" b="1"/>
            </a:lvl3pPr>
            <a:lvl4pPr marL="1028625" indent="0">
              <a:buNone/>
              <a:defRPr sz="1200" b="1"/>
            </a:lvl4pPr>
            <a:lvl5pPr marL="1371500" indent="0">
              <a:buNone/>
              <a:defRPr sz="1200" b="1"/>
            </a:lvl5pPr>
            <a:lvl6pPr marL="1714376" indent="0">
              <a:buNone/>
              <a:defRPr sz="1200" b="1"/>
            </a:lvl6pPr>
            <a:lvl7pPr marL="2057251" indent="0">
              <a:buNone/>
              <a:defRPr sz="1200" b="1"/>
            </a:lvl7pPr>
            <a:lvl8pPr marL="2400126" indent="0">
              <a:buNone/>
              <a:defRPr sz="1200" b="1"/>
            </a:lvl8pPr>
            <a:lvl9pPr marL="2743001"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618444"/>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8016DB-CBE9-4EFC-BC48-304707E58E7C}" type="datetimeFigureOut">
              <a:rPr lang="en-GB" smtClean="0"/>
              <a:t>11/08/2020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4160829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8016DB-CBE9-4EFC-BC48-304707E58E7C}" type="datetimeFigureOut">
              <a:rPr lang="en-GB" smtClean="0"/>
              <a:t>11/08/2020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2663462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8016DB-CBE9-4EFC-BC48-304707E58E7C}" type="datetimeFigureOut">
              <a:rPr lang="en-GB" smtClean="0"/>
              <a:t>11/08/2020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3707497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4" y="1426285"/>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2"/>
            <a:ext cx="2211884" cy="5505627"/>
          </a:xfrm>
        </p:spPr>
        <p:txBody>
          <a:bodyPr/>
          <a:lstStyle>
            <a:lvl1pPr marL="0" indent="0">
              <a:buNone/>
              <a:defRPr sz="1200"/>
            </a:lvl1pPr>
            <a:lvl2pPr marL="342875" indent="0">
              <a:buNone/>
              <a:defRPr sz="1050"/>
            </a:lvl2pPr>
            <a:lvl3pPr marL="685750" indent="0">
              <a:buNone/>
              <a:defRPr sz="900"/>
            </a:lvl3pPr>
            <a:lvl4pPr marL="1028625" indent="0">
              <a:buNone/>
              <a:defRPr sz="750"/>
            </a:lvl4pPr>
            <a:lvl5pPr marL="1371500" indent="0">
              <a:buNone/>
              <a:defRPr sz="750"/>
            </a:lvl5pPr>
            <a:lvl6pPr marL="1714376" indent="0">
              <a:buNone/>
              <a:defRPr sz="750"/>
            </a:lvl6pPr>
            <a:lvl7pPr marL="2057251" indent="0">
              <a:buNone/>
              <a:defRPr sz="750"/>
            </a:lvl7pPr>
            <a:lvl8pPr marL="2400126" indent="0">
              <a:buNone/>
              <a:defRPr sz="750"/>
            </a:lvl8pPr>
            <a:lvl9pPr marL="2743001"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B8016DB-CBE9-4EFC-BC48-304707E58E7C}" type="datetimeFigureOut">
              <a:rPr lang="en-GB" smtClean="0"/>
              <a:t>11/08/2020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136735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426285"/>
            <a:ext cx="3471863" cy="7039681"/>
          </a:xfrm>
        </p:spPr>
        <p:txBody>
          <a:bodyPr anchor="t"/>
          <a:lstStyle>
            <a:lvl1pPr marL="0" indent="0">
              <a:buNone/>
              <a:defRPr sz="2400"/>
            </a:lvl1pPr>
            <a:lvl2pPr marL="342875" indent="0">
              <a:buNone/>
              <a:defRPr sz="2100"/>
            </a:lvl2pPr>
            <a:lvl3pPr marL="685750" indent="0">
              <a:buNone/>
              <a:defRPr sz="1800"/>
            </a:lvl3pPr>
            <a:lvl4pPr marL="1028625" indent="0">
              <a:buNone/>
              <a:defRPr sz="1500"/>
            </a:lvl4pPr>
            <a:lvl5pPr marL="1371500" indent="0">
              <a:buNone/>
              <a:defRPr sz="1500"/>
            </a:lvl5pPr>
            <a:lvl6pPr marL="1714376" indent="0">
              <a:buNone/>
              <a:defRPr sz="1500"/>
            </a:lvl6pPr>
            <a:lvl7pPr marL="2057251" indent="0">
              <a:buNone/>
              <a:defRPr sz="1500"/>
            </a:lvl7pPr>
            <a:lvl8pPr marL="2400126" indent="0">
              <a:buNone/>
              <a:defRPr sz="1500"/>
            </a:lvl8pPr>
            <a:lvl9pPr marL="2743001"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2"/>
            <a:ext cx="2211884" cy="5505627"/>
          </a:xfrm>
        </p:spPr>
        <p:txBody>
          <a:bodyPr/>
          <a:lstStyle>
            <a:lvl1pPr marL="0" indent="0">
              <a:buNone/>
              <a:defRPr sz="1200"/>
            </a:lvl1pPr>
            <a:lvl2pPr marL="342875" indent="0">
              <a:buNone/>
              <a:defRPr sz="1050"/>
            </a:lvl2pPr>
            <a:lvl3pPr marL="685750" indent="0">
              <a:buNone/>
              <a:defRPr sz="900"/>
            </a:lvl3pPr>
            <a:lvl4pPr marL="1028625" indent="0">
              <a:buNone/>
              <a:defRPr sz="750"/>
            </a:lvl4pPr>
            <a:lvl5pPr marL="1371500" indent="0">
              <a:buNone/>
              <a:defRPr sz="750"/>
            </a:lvl5pPr>
            <a:lvl6pPr marL="1714376" indent="0">
              <a:buNone/>
              <a:defRPr sz="750"/>
            </a:lvl6pPr>
            <a:lvl7pPr marL="2057251" indent="0">
              <a:buNone/>
              <a:defRPr sz="750"/>
            </a:lvl7pPr>
            <a:lvl8pPr marL="2400126" indent="0">
              <a:buNone/>
              <a:defRPr sz="750"/>
            </a:lvl8pPr>
            <a:lvl9pPr marL="2743001"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B8016DB-CBE9-4EFC-BC48-304707E58E7C}" type="datetimeFigureOut">
              <a:rPr lang="en-GB" smtClean="0"/>
              <a:t>11/08/2020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318B1F-A397-44D8-A3EF-8A3E32132B4E}" type="slidenum">
              <a:rPr lang="en-GB" smtClean="0"/>
              <a:t>‹#›</a:t>
            </a:fld>
            <a:endParaRPr lang="en-GB"/>
          </a:p>
        </p:txBody>
      </p:sp>
    </p:spTree>
    <p:extLst>
      <p:ext uri="{BB962C8B-B14F-4D97-AF65-F5344CB8AC3E}">
        <p14:creationId xmlns:p14="http://schemas.microsoft.com/office/powerpoint/2010/main" val="51319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9"/>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B8016DB-CBE9-4EFC-BC48-304707E58E7C}" type="datetimeFigureOut">
              <a:rPr lang="en-GB" smtClean="0"/>
              <a:t>11/08/2020</a:t>
            </a:fld>
            <a:endParaRPr lang="en-GB"/>
          </a:p>
        </p:txBody>
      </p:sp>
      <p:sp>
        <p:nvSpPr>
          <p:cNvPr id="5" name="Footer Placeholder 4"/>
          <p:cNvSpPr>
            <a:spLocks noGrp="1"/>
          </p:cNvSpPr>
          <p:nvPr>
            <p:ph type="ftr" sz="quarter" idx="3"/>
          </p:nvPr>
        </p:nvSpPr>
        <p:spPr>
          <a:xfrm>
            <a:off x="2271714" y="9181399"/>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9"/>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0318B1F-A397-44D8-A3EF-8A3E32132B4E}" type="slidenum">
              <a:rPr lang="en-GB" smtClean="0"/>
              <a:t>‹#›</a:t>
            </a:fld>
            <a:endParaRPr lang="en-GB"/>
          </a:p>
        </p:txBody>
      </p:sp>
    </p:spTree>
    <p:extLst>
      <p:ext uri="{BB962C8B-B14F-4D97-AF65-F5344CB8AC3E}">
        <p14:creationId xmlns:p14="http://schemas.microsoft.com/office/powerpoint/2010/main" val="401253945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75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38" indent="-171438" algn="l" defTabSz="68575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13" indent="-171438" algn="l" defTabSz="68575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188" indent="-171438" algn="l" defTabSz="68575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63" indent="-171438" algn="l" defTabSz="68575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38" indent="-171438" algn="l" defTabSz="68575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13" indent="-171438" algn="l" defTabSz="68575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8" indent="-171438" algn="l" defTabSz="68575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63" indent="-171438" algn="l" defTabSz="68575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8" indent="-171438" algn="l" defTabSz="68575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50" rtl="0" eaLnBrk="1" latinLnBrk="0" hangingPunct="1">
        <a:defRPr sz="1350" kern="1200">
          <a:solidFill>
            <a:schemeClr val="tx1"/>
          </a:solidFill>
          <a:latin typeface="+mn-lt"/>
          <a:ea typeface="+mn-ea"/>
          <a:cs typeface="+mn-cs"/>
        </a:defRPr>
      </a:lvl1pPr>
      <a:lvl2pPr marL="342875" algn="l" defTabSz="685750" rtl="0" eaLnBrk="1" latinLnBrk="0" hangingPunct="1">
        <a:defRPr sz="1350" kern="1200">
          <a:solidFill>
            <a:schemeClr val="tx1"/>
          </a:solidFill>
          <a:latin typeface="+mn-lt"/>
          <a:ea typeface="+mn-ea"/>
          <a:cs typeface="+mn-cs"/>
        </a:defRPr>
      </a:lvl2pPr>
      <a:lvl3pPr marL="685750" algn="l" defTabSz="685750" rtl="0" eaLnBrk="1" latinLnBrk="0" hangingPunct="1">
        <a:defRPr sz="1350" kern="1200">
          <a:solidFill>
            <a:schemeClr val="tx1"/>
          </a:solidFill>
          <a:latin typeface="+mn-lt"/>
          <a:ea typeface="+mn-ea"/>
          <a:cs typeface="+mn-cs"/>
        </a:defRPr>
      </a:lvl3pPr>
      <a:lvl4pPr marL="1028625" algn="l" defTabSz="685750" rtl="0" eaLnBrk="1" latinLnBrk="0" hangingPunct="1">
        <a:defRPr sz="1350" kern="1200">
          <a:solidFill>
            <a:schemeClr val="tx1"/>
          </a:solidFill>
          <a:latin typeface="+mn-lt"/>
          <a:ea typeface="+mn-ea"/>
          <a:cs typeface="+mn-cs"/>
        </a:defRPr>
      </a:lvl4pPr>
      <a:lvl5pPr marL="1371500" algn="l" defTabSz="685750" rtl="0" eaLnBrk="1" latinLnBrk="0" hangingPunct="1">
        <a:defRPr sz="1350" kern="1200">
          <a:solidFill>
            <a:schemeClr val="tx1"/>
          </a:solidFill>
          <a:latin typeface="+mn-lt"/>
          <a:ea typeface="+mn-ea"/>
          <a:cs typeface="+mn-cs"/>
        </a:defRPr>
      </a:lvl5pPr>
      <a:lvl6pPr marL="1714376" algn="l" defTabSz="685750" rtl="0" eaLnBrk="1" latinLnBrk="0" hangingPunct="1">
        <a:defRPr sz="1350" kern="1200">
          <a:solidFill>
            <a:schemeClr val="tx1"/>
          </a:solidFill>
          <a:latin typeface="+mn-lt"/>
          <a:ea typeface="+mn-ea"/>
          <a:cs typeface="+mn-cs"/>
        </a:defRPr>
      </a:lvl6pPr>
      <a:lvl7pPr marL="2057251" algn="l" defTabSz="685750" rtl="0" eaLnBrk="1" latinLnBrk="0" hangingPunct="1">
        <a:defRPr sz="1350" kern="1200">
          <a:solidFill>
            <a:schemeClr val="tx1"/>
          </a:solidFill>
          <a:latin typeface="+mn-lt"/>
          <a:ea typeface="+mn-ea"/>
          <a:cs typeface="+mn-cs"/>
        </a:defRPr>
      </a:lvl7pPr>
      <a:lvl8pPr marL="2400126" algn="l" defTabSz="685750" rtl="0" eaLnBrk="1" latinLnBrk="0" hangingPunct="1">
        <a:defRPr sz="1350" kern="1200">
          <a:solidFill>
            <a:schemeClr val="tx1"/>
          </a:solidFill>
          <a:latin typeface="+mn-lt"/>
          <a:ea typeface="+mn-ea"/>
          <a:cs typeface="+mn-cs"/>
        </a:defRPr>
      </a:lvl8pPr>
      <a:lvl9pPr marL="2743001" algn="l" defTabSz="68575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mailto:Ana.silva@nina.no"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hyperlink" Target="mailto:Hege.Brende@ntnu.no" TargetMode="External"/><Relationship Id="rId1" Type="http://schemas.openxmlformats.org/officeDocument/2006/relationships/slideLayout" Target="../slideLayouts/slideLayout7.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mailto:ek@energinorge.no" TargetMode="External"/><Relationship Id="rId9" Type="http://schemas.openxmlformats.org/officeDocument/2006/relationships/image" Target="../media/image5.png"/><Relationship Id="rId14" Type="http://schemas.openxmlformats.org/officeDocument/2006/relationships/image" Target="../media/image10.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114302" y="1483213"/>
            <a:ext cx="5010762" cy="1163856"/>
          </a:xfrm>
          <a:prstGeom prst="rect">
            <a:avLst/>
          </a:prstGeom>
          <a:solidFill>
            <a:srgbClr val="009EC2"/>
          </a:solidFill>
        </p:spPr>
        <p:txBody>
          <a:bodyPr wrap="square" rtlCol="0" anchor="ctr">
            <a:noAutofit/>
          </a:bodyPr>
          <a:lstStyle/>
          <a:p>
            <a:r>
              <a:rPr lang="nb-NO" b="1" dirty="0" err="1">
                <a:solidFill>
                  <a:schemeClr val="bg1"/>
                </a:solidFill>
                <a:latin typeface="Arial" panose="020B0604020202020204" pitchFamily="34" charset="0"/>
                <a:cs typeface="Arial" panose="020B0604020202020204" pitchFamily="34" charset="0"/>
              </a:rPr>
              <a:t>FishPath</a:t>
            </a:r>
            <a:r>
              <a:rPr lang="nb-NO" b="1" dirty="0">
                <a:solidFill>
                  <a:schemeClr val="bg1"/>
                </a:solidFill>
                <a:latin typeface="Arial" panose="020B0604020202020204" pitchFamily="34" charset="0"/>
                <a:cs typeface="Arial" panose="020B0604020202020204" pitchFamily="34" charset="0"/>
              </a:rPr>
              <a:t> - Bruk av turbulensvirvler til å lage </a:t>
            </a:r>
            <a:r>
              <a:rPr lang="nb-NO" b="1" dirty="0" err="1">
                <a:solidFill>
                  <a:schemeClr val="bg1"/>
                </a:solidFill>
                <a:latin typeface="Arial" panose="020B0604020202020204" pitchFamily="34" charset="0"/>
                <a:cs typeface="Arial" panose="020B0604020202020204" pitchFamily="34" charset="0"/>
              </a:rPr>
              <a:t>fiskestier</a:t>
            </a:r>
            <a:r>
              <a:rPr lang="nb-NO" b="1" dirty="0">
                <a:solidFill>
                  <a:schemeClr val="bg1"/>
                </a:solidFill>
                <a:latin typeface="Arial" panose="020B0604020202020204" pitchFamily="34" charset="0"/>
                <a:cs typeface="Arial" panose="020B0604020202020204" pitchFamily="34" charset="0"/>
              </a:rPr>
              <a:t> som leder laksefisk og ål trygt forbi vannkraftinntak</a:t>
            </a:r>
            <a:endParaRPr lang="en-US" b="1" dirty="0">
              <a:solidFill>
                <a:schemeClr val="bg1"/>
              </a:solidFill>
              <a:latin typeface="Arial" panose="020B0604020202020204" pitchFamily="34" charset="0"/>
              <a:cs typeface="Arial" panose="020B0604020202020204" pitchFamily="34" charset="0"/>
            </a:endParaRPr>
          </a:p>
        </p:txBody>
      </p:sp>
      <p:sp>
        <p:nvSpPr>
          <p:cNvPr id="5" name="Rectangle 4"/>
          <p:cNvSpPr/>
          <p:nvPr/>
        </p:nvSpPr>
        <p:spPr>
          <a:xfrm>
            <a:off x="114301" y="95250"/>
            <a:ext cx="503537" cy="132634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2" dirty="0">
              <a:solidFill>
                <a:prstClr val="white"/>
              </a:solidFill>
            </a:endParaRPr>
          </a:p>
        </p:txBody>
      </p:sp>
      <p:sp>
        <p:nvSpPr>
          <p:cNvPr id="15" name="Rectangle 14"/>
          <p:cNvSpPr/>
          <p:nvPr/>
        </p:nvSpPr>
        <p:spPr>
          <a:xfrm>
            <a:off x="6238908" y="95250"/>
            <a:ext cx="523842" cy="13263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2" dirty="0">
              <a:solidFill>
                <a:prstClr val="white"/>
              </a:solidFill>
            </a:endParaRPr>
          </a:p>
        </p:txBody>
      </p:sp>
      <p:cxnSp>
        <p:nvCxnSpPr>
          <p:cNvPr id="33" name="Straight Connector 32"/>
          <p:cNvCxnSpPr/>
          <p:nvPr/>
        </p:nvCxnSpPr>
        <p:spPr>
          <a:xfrm flipH="1">
            <a:off x="5190215" y="1526781"/>
            <a:ext cx="9217" cy="6200243"/>
          </a:xfrm>
          <a:prstGeom prst="line">
            <a:avLst/>
          </a:prstGeom>
          <a:ln w="12700">
            <a:solidFill>
              <a:srgbClr val="009EC2"/>
            </a:solidFill>
            <a:prstDash val="sysDot"/>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14301" y="9120114"/>
            <a:ext cx="6648448" cy="70345"/>
          </a:xfrm>
          <a:prstGeom prst="rect">
            <a:avLst/>
          </a:prstGeom>
          <a:solidFill>
            <a:srgbClr val="009E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322">
                <a:solidFill>
                  <a:prstClr val="white"/>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dirty="0"/>
          </a:p>
        </p:txBody>
      </p:sp>
      <p:sp>
        <p:nvSpPr>
          <p:cNvPr id="21" name="TextBox 20"/>
          <p:cNvSpPr txBox="1"/>
          <p:nvPr/>
        </p:nvSpPr>
        <p:spPr>
          <a:xfrm>
            <a:off x="5191432" y="1483213"/>
            <a:ext cx="1666568" cy="6894195"/>
          </a:xfrm>
          <a:custGeom>
            <a:avLst/>
            <a:gdLst>
              <a:gd name="connsiteX0" fmla="*/ 0 w 1901573"/>
              <a:gd name="connsiteY0" fmla="*/ 0 h 5509200"/>
              <a:gd name="connsiteX1" fmla="*/ 1901573 w 1901573"/>
              <a:gd name="connsiteY1" fmla="*/ 0 h 5509200"/>
              <a:gd name="connsiteX2" fmla="*/ 1901573 w 1901573"/>
              <a:gd name="connsiteY2" fmla="*/ 5509200 h 5509200"/>
              <a:gd name="connsiteX3" fmla="*/ 0 w 1901573"/>
              <a:gd name="connsiteY3" fmla="*/ 5509200 h 5509200"/>
              <a:gd name="connsiteX4" fmla="*/ 0 w 1901573"/>
              <a:gd name="connsiteY4" fmla="*/ 0 h 5509200"/>
              <a:gd name="connsiteX0" fmla="*/ 0 w 1901573"/>
              <a:gd name="connsiteY0" fmla="*/ 0 h 5826290"/>
              <a:gd name="connsiteX1" fmla="*/ 1901573 w 1901573"/>
              <a:gd name="connsiteY1" fmla="*/ 317090 h 5826290"/>
              <a:gd name="connsiteX2" fmla="*/ 1901573 w 1901573"/>
              <a:gd name="connsiteY2" fmla="*/ 5826290 h 5826290"/>
              <a:gd name="connsiteX3" fmla="*/ 0 w 1901573"/>
              <a:gd name="connsiteY3" fmla="*/ 5826290 h 5826290"/>
              <a:gd name="connsiteX4" fmla="*/ 0 w 1901573"/>
              <a:gd name="connsiteY4" fmla="*/ 0 h 5826290"/>
              <a:gd name="connsiteX0" fmla="*/ 0 w 1916321"/>
              <a:gd name="connsiteY0" fmla="*/ 0 h 5826290"/>
              <a:gd name="connsiteX1" fmla="*/ 1916321 w 1916321"/>
              <a:gd name="connsiteY1" fmla="*/ 7374 h 5826290"/>
              <a:gd name="connsiteX2" fmla="*/ 1901573 w 1916321"/>
              <a:gd name="connsiteY2" fmla="*/ 5826290 h 5826290"/>
              <a:gd name="connsiteX3" fmla="*/ 0 w 1916321"/>
              <a:gd name="connsiteY3" fmla="*/ 5826290 h 5826290"/>
              <a:gd name="connsiteX4" fmla="*/ 0 w 1916321"/>
              <a:gd name="connsiteY4" fmla="*/ 0 h 5826290"/>
              <a:gd name="connsiteX0" fmla="*/ 0 w 1916321"/>
              <a:gd name="connsiteY0" fmla="*/ 0 h 8333534"/>
              <a:gd name="connsiteX1" fmla="*/ 1916321 w 1916321"/>
              <a:gd name="connsiteY1" fmla="*/ 7374 h 8333534"/>
              <a:gd name="connsiteX2" fmla="*/ 1894198 w 1916321"/>
              <a:gd name="connsiteY2" fmla="*/ 8333534 h 8333534"/>
              <a:gd name="connsiteX3" fmla="*/ 0 w 1916321"/>
              <a:gd name="connsiteY3" fmla="*/ 5826290 h 8333534"/>
              <a:gd name="connsiteX4" fmla="*/ 0 w 1916321"/>
              <a:gd name="connsiteY4" fmla="*/ 0 h 8333534"/>
              <a:gd name="connsiteX0" fmla="*/ 14748 w 1931069"/>
              <a:gd name="connsiteY0" fmla="*/ 0 h 8333534"/>
              <a:gd name="connsiteX1" fmla="*/ 1931069 w 1931069"/>
              <a:gd name="connsiteY1" fmla="*/ 7374 h 8333534"/>
              <a:gd name="connsiteX2" fmla="*/ 1908946 w 1931069"/>
              <a:gd name="connsiteY2" fmla="*/ 8333534 h 8333534"/>
              <a:gd name="connsiteX3" fmla="*/ 0 w 1931069"/>
              <a:gd name="connsiteY3" fmla="*/ 8289739 h 8333534"/>
              <a:gd name="connsiteX4" fmla="*/ 14748 w 1931069"/>
              <a:gd name="connsiteY4" fmla="*/ 0 h 8333534"/>
              <a:gd name="connsiteX0" fmla="*/ 7374 w 1923695"/>
              <a:gd name="connsiteY0" fmla="*/ 0 h 8333534"/>
              <a:gd name="connsiteX1" fmla="*/ 1923695 w 1923695"/>
              <a:gd name="connsiteY1" fmla="*/ 7374 h 8333534"/>
              <a:gd name="connsiteX2" fmla="*/ 1901572 w 1923695"/>
              <a:gd name="connsiteY2" fmla="*/ 8333534 h 8333534"/>
              <a:gd name="connsiteX3" fmla="*/ 0 w 1923695"/>
              <a:gd name="connsiteY3" fmla="*/ 8322584 h 8333534"/>
              <a:gd name="connsiteX4" fmla="*/ 7374 w 1923695"/>
              <a:gd name="connsiteY4" fmla="*/ 0 h 8333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3695" h="8333534">
                <a:moveTo>
                  <a:pt x="7374" y="0"/>
                </a:moveTo>
                <a:lnTo>
                  <a:pt x="1923695" y="7374"/>
                </a:lnTo>
                <a:cubicBezTo>
                  <a:pt x="1916321" y="2782761"/>
                  <a:pt x="1908946" y="5558147"/>
                  <a:pt x="1901572" y="8333534"/>
                </a:cubicBezTo>
                <a:lnTo>
                  <a:pt x="0" y="8322584"/>
                </a:lnTo>
                <a:lnTo>
                  <a:pt x="7374" y="0"/>
                </a:lnTo>
                <a:close/>
              </a:path>
            </a:pathLst>
          </a:custGeom>
          <a:noFill/>
        </p:spPr>
        <p:txBody>
          <a:bodyPr wrap="square" rtlCol="0">
            <a:spAutoFit/>
          </a:bodyPr>
          <a:lstStyle/>
          <a:p>
            <a:r>
              <a:rPr lang="en-US" sz="800" b="1" dirty="0" err="1">
                <a:latin typeface="Arial" panose="020B0604020202020204" pitchFamily="34" charset="0"/>
                <a:cs typeface="Arial" panose="020B0604020202020204" pitchFamily="34" charset="0"/>
              </a:rPr>
              <a:t>Kontakter</a:t>
            </a:r>
            <a:r>
              <a:rPr lang="en-US" sz="800" b="1" dirty="0">
                <a:latin typeface="Arial" panose="020B0604020202020204" pitchFamily="34" charset="0"/>
                <a:cs typeface="Arial" panose="020B0604020202020204" pitchFamily="34" charset="0"/>
              </a:rPr>
              <a:t>:</a:t>
            </a: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r>
              <a:rPr lang="en-US" sz="900" b="1" dirty="0">
                <a:latin typeface="Arial" panose="020B0604020202020204" pitchFamily="34" charset="0"/>
                <a:cs typeface="Arial" panose="020B0604020202020204" pitchFamily="34" charset="0"/>
              </a:rPr>
              <a:t>Torbjørn </a:t>
            </a:r>
            <a:r>
              <a:rPr lang="en-US" sz="900" b="1" dirty="0" err="1">
                <a:latin typeface="Arial" panose="020B0604020202020204" pitchFamily="34" charset="0"/>
                <a:cs typeface="Arial" panose="020B0604020202020204" pitchFamily="34" charset="0"/>
              </a:rPr>
              <a:t>Forseth</a:t>
            </a:r>
            <a:endParaRPr lang="en-US" sz="900" b="1" dirty="0">
              <a:latin typeface="Arial" panose="020B0604020202020204" pitchFamily="34" charset="0"/>
              <a:cs typeface="Arial" panose="020B0604020202020204" pitchFamily="34" charset="0"/>
            </a:endParaRPr>
          </a:p>
          <a:p>
            <a:r>
              <a:rPr lang="en-US" sz="800" b="1" dirty="0">
                <a:latin typeface="Arial" panose="020B0604020202020204" pitchFamily="34" charset="0"/>
                <a:cs typeface="Arial" panose="020B0604020202020204" pitchFamily="34" charset="0"/>
                <a:hlinkClick r:id="rId2"/>
              </a:rPr>
              <a:t>Torbjorn.Forseth@nina.no </a:t>
            </a:r>
            <a:endParaRPr lang="en-US" sz="800" b="1" dirty="0">
              <a:latin typeface="Arial" panose="020B0604020202020204" pitchFamily="34" charset="0"/>
              <a:cs typeface="Arial" panose="020B0604020202020204" pitchFamily="34" charset="0"/>
            </a:endParaRPr>
          </a:p>
          <a:p>
            <a:r>
              <a:rPr lang="en-US" sz="800" b="1" dirty="0">
                <a:latin typeface="Arial" panose="020B0604020202020204" pitchFamily="34" charset="0"/>
                <a:cs typeface="Arial" panose="020B0604020202020204" pitchFamily="34" charset="0"/>
              </a:rPr>
              <a:t>+47 92643437</a:t>
            </a:r>
          </a:p>
          <a:p>
            <a:endParaRPr lang="en-US" sz="7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r>
              <a:rPr lang="en-US" sz="800" b="1" dirty="0">
                <a:latin typeface="Arial" panose="020B0604020202020204" pitchFamily="34" charset="0"/>
                <a:cs typeface="Arial" panose="020B0604020202020204" pitchFamily="34" charset="0"/>
              </a:rPr>
              <a:t>Ole Gunnar Dahlhaug</a:t>
            </a:r>
          </a:p>
          <a:p>
            <a:r>
              <a:rPr lang="en-US" sz="700" b="1" dirty="0">
                <a:latin typeface="Arial" panose="020B0604020202020204" pitchFamily="34" charset="0"/>
                <a:cs typeface="Arial" panose="020B0604020202020204" pitchFamily="34" charset="0"/>
                <a:hlinkClick r:id="rId2"/>
              </a:rPr>
              <a:t>Ole.G.Dahlhaug@ntnu.no </a:t>
            </a:r>
            <a:endParaRPr lang="en-US" sz="700" b="1" dirty="0">
              <a:latin typeface="Arial" panose="020B0604020202020204" pitchFamily="34" charset="0"/>
              <a:cs typeface="Arial" panose="020B0604020202020204" pitchFamily="34" charset="0"/>
            </a:endParaRPr>
          </a:p>
          <a:p>
            <a:r>
              <a:rPr lang="en-US" sz="700" b="1" dirty="0">
                <a:latin typeface="Arial" panose="020B0604020202020204" pitchFamily="34" charset="0"/>
                <a:cs typeface="Arial" panose="020B0604020202020204" pitchFamily="34" charset="0"/>
              </a:rPr>
              <a:t>+47 91897609</a:t>
            </a: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r>
              <a:rPr lang="en-US" sz="800" b="1" dirty="0">
                <a:latin typeface="Arial" panose="020B0604020202020204" pitchFamily="34" charset="0"/>
                <a:cs typeface="Arial" panose="020B0604020202020204" pitchFamily="34" charset="0"/>
              </a:rPr>
              <a:t>Ana da Silva</a:t>
            </a:r>
            <a:endParaRPr lang="en-US" sz="900" b="1" dirty="0">
              <a:latin typeface="Arial" panose="020B0604020202020204" pitchFamily="34" charset="0"/>
              <a:cs typeface="Arial" panose="020B0604020202020204" pitchFamily="34" charset="0"/>
            </a:endParaRPr>
          </a:p>
          <a:p>
            <a:r>
              <a:rPr lang="en-US" sz="800" b="1" dirty="0">
                <a:latin typeface="Arial" panose="020B0604020202020204" pitchFamily="34" charset="0"/>
                <a:cs typeface="Arial" panose="020B0604020202020204" pitchFamily="34" charset="0"/>
                <a:hlinkClick r:id="rId3"/>
              </a:rPr>
              <a:t>Ana.silva@nina.no</a:t>
            </a:r>
            <a:endParaRPr lang="en-US" sz="800" b="1" dirty="0">
              <a:latin typeface="Arial" panose="020B0604020202020204" pitchFamily="34" charset="0"/>
              <a:cs typeface="Arial" panose="020B0604020202020204" pitchFamily="34" charset="0"/>
            </a:endParaRPr>
          </a:p>
          <a:p>
            <a:r>
              <a:rPr lang="en-US" sz="800" b="1" dirty="0">
                <a:latin typeface="Arial" panose="020B0604020202020204" pitchFamily="34" charset="0"/>
                <a:cs typeface="Arial" panose="020B0604020202020204" pitchFamily="34" charset="0"/>
              </a:rPr>
              <a:t>+47 455 03 711</a:t>
            </a: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endParaRPr lang="en-US" sz="800" b="1" dirty="0">
              <a:latin typeface="Arial" panose="020B0604020202020204" pitchFamily="34" charset="0"/>
              <a:cs typeface="Arial" panose="020B0604020202020204" pitchFamily="34" charset="0"/>
            </a:endParaRPr>
          </a:p>
          <a:p>
            <a:r>
              <a:rPr lang="en-US" sz="800" b="1" dirty="0">
                <a:latin typeface="Arial" panose="020B0604020202020204" pitchFamily="34" charset="0"/>
                <a:cs typeface="Arial" panose="020B0604020202020204" pitchFamily="34" charset="0"/>
              </a:rPr>
              <a:t>Einar Jones-Kobro</a:t>
            </a:r>
          </a:p>
          <a:p>
            <a:r>
              <a:rPr lang="en-US" sz="700" b="1" dirty="0">
                <a:latin typeface="Arial" panose="020B0604020202020204" pitchFamily="34" charset="0"/>
                <a:cs typeface="Arial" panose="020B0604020202020204" pitchFamily="34" charset="0"/>
                <a:hlinkClick r:id="rId4"/>
              </a:rPr>
              <a:t>ek@energinorge.no</a:t>
            </a:r>
            <a:endParaRPr lang="en-US" sz="700" b="1" dirty="0">
              <a:latin typeface="Arial" panose="020B0604020202020204" pitchFamily="34" charset="0"/>
              <a:cs typeface="Arial" panose="020B0604020202020204" pitchFamily="34" charset="0"/>
            </a:endParaRPr>
          </a:p>
          <a:p>
            <a:r>
              <a:rPr lang="en-US" sz="700" b="1" dirty="0">
                <a:latin typeface="Arial" panose="020B0604020202020204" pitchFamily="34" charset="0"/>
                <a:cs typeface="Arial" panose="020B0604020202020204" pitchFamily="34" charset="0"/>
              </a:rPr>
              <a:t>+47 46542058</a:t>
            </a: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a:p>
            <a:endParaRPr lang="en-US" sz="700" b="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187024543"/>
              </p:ext>
            </p:extLst>
          </p:nvPr>
        </p:nvGraphicFramePr>
        <p:xfrm>
          <a:off x="309330" y="2709546"/>
          <a:ext cx="4815733" cy="1667829"/>
        </p:xfrm>
        <a:graphic>
          <a:graphicData uri="http://schemas.openxmlformats.org/drawingml/2006/table">
            <a:tbl>
              <a:tblPr firstRow="1" bandRow="1">
                <a:tableStyleId>{5940675A-B579-460E-94D1-54222C63F5DA}</a:tableStyleId>
              </a:tblPr>
              <a:tblGrid>
                <a:gridCol w="1518506">
                  <a:extLst>
                    <a:ext uri="{9D8B030D-6E8A-4147-A177-3AD203B41FA5}">
                      <a16:colId xmlns:a16="http://schemas.microsoft.com/office/drawing/2014/main" val="20000"/>
                    </a:ext>
                  </a:extLst>
                </a:gridCol>
                <a:gridCol w="3297227">
                  <a:extLst>
                    <a:ext uri="{9D8B030D-6E8A-4147-A177-3AD203B41FA5}">
                      <a16:colId xmlns:a16="http://schemas.microsoft.com/office/drawing/2014/main" val="20001"/>
                    </a:ext>
                  </a:extLst>
                </a:gridCol>
              </a:tblGrid>
              <a:tr h="291783">
                <a:tc>
                  <a:txBody>
                    <a:bodyPr/>
                    <a:lstStyle/>
                    <a:p>
                      <a:pPr>
                        <a:lnSpc>
                          <a:spcPct val="150000"/>
                        </a:lnSpc>
                      </a:pPr>
                      <a:r>
                        <a:rPr lang="en-US" sz="1000" b="1" noProof="0">
                          <a:latin typeface="Arial" panose="020B0604020202020204" pitchFamily="34" charset="0"/>
                          <a:cs typeface="Arial" panose="020B0604020202020204" pitchFamily="34" charset="0"/>
                        </a:rPr>
                        <a:t>Host</a:t>
                      </a:r>
                    </a:p>
                  </a:txBody>
                  <a:tcPr/>
                </a:tc>
                <a:tc>
                  <a:txBody>
                    <a:bodyPr/>
                    <a:lstStyle/>
                    <a:p>
                      <a:pPr>
                        <a:lnSpc>
                          <a:spcPct val="150000"/>
                        </a:lnSpc>
                      </a:pPr>
                      <a:r>
                        <a:rPr lang="en-US" sz="1000" baseline="0" noProof="0">
                          <a:latin typeface="Arial" panose="020B0604020202020204" pitchFamily="34" charset="0"/>
                          <a:cs typeface="Arial" panose="020B0604020202020204" pitchFamily="34" charset="0"/>
                        </a:rPr>
                        <a:t>HydroCen, NINA</a:t>
                      </a:r>
                      <a:endParaRPr lang="en-US" sz="1000" noProof="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291783">
                <a:tc>
                  <a:txBody>
                    <a:bodyPr/>
                    <a:lstStyle/>
                    <a:p>
                      <a:pPr>
                        <a:lnSpc>
                          <a:spcPct val="150000"/>
                        </a:lnSpc>
                      </a:pPr>
                      <a:r>
                        <a:rPr lang="en-US" sz="1000" b="1" noProof="0">
                          <a:latin typeface="Arial" panose="020B0604020202020204" pitchFamily="34" charset="0"/>
                          <a:cs typeface="Arial" panose="020B0604020202020204" pitchFamily="34" charset="0"/>
                        </a:rPr>
                        <a:t>Project manager</a:t>
                      </a:r>
                    </a:p>
                  </a:txBody>
                  <a:tcPr/>
                </a:tc>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en-US" sz="1000" noProof="0">
                          <a:latin typeface="Arial" panose="020B0604020202020204" pitchFamily="34" charset="0"/>
                          <a:cs typeface="Arial" panose="020B0604020202020204" pitchFamily="34" charset="0"/>
                        </a:rPr>
                        <a:t>Torbjørn Forseth</a:t>
                      </a:r>
                    </a:p>
                  </a:txBody>
                  <a:tcPr/>
                </a:tc>
                <a:extLst>
                  <a:ext uri="{0D108BD9-81ED-4DB2-BD59-A6C34878D82A}">
                    <a16:rowId xmlns:a16="http://schemas.microsoft.com/office/drawing/2014/main" val="10001"/>
                  </a:ext>
                </a:extLst>
              </a:tr>
              <a:tr h="291783">
                <a:tc>
                  <a:txBody>
                    <a:bodyPr/>
                    <a:lstStyle/>
                    <a:p>
                      <a:pPr>
                        <a:lnSpc>
                          <a:spcPct val="150000"/>
                        </a:lnSpc>
                      </a:pPr>
                      <a:r>
                        <a:rPr lang="en-US" sz="1000" b="1" noProof="0">
                          <a:latin typeface="Arial" panose="020B0604020202020204" pitchFamily="34" charset="0"/>
                          <a:cs typeface="Arial" panose="020B0604020202020204" pitchFamily="34" charset="0"/>
                        </a:rPr>
                        <a:t>Project period</a:t>
                      </a:r>
                    </a:p>
                  </a:txBody>
                  <a:tcPr/>
                </a:tc>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en-US" sz="1000" noProof="0">
                          <a:latin typeface="Arial" panose="020B0604020202020204" pitchFamily="34" charset="0"/>
                          <a:cs typeface="Arial" panose="020B0604020202020204" pitchFamily="34" charset="0"/>
                        </a:rPr>
                        <a:t>2021 - 2025</a:t>
                      </a:r>
                    </a:p>
                  </a:txBody>
                  <a:tcPr/>
                </a:tc>
                <a:extLst>
                  <a:ext uri="{0D108BD9-81ED-4DB2-BD59-A6C34878D82A}">
                    <a16:rowId xmlns:a16="http://schemas.microsoft.com/office/drawing/2014/main" val="10002"/>
                  </a:ext>
                </a:extLst>
              </a:tr>
              <a:tr h="396240">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1000" b="1" noProof="0">
                          <a:latin typeface="Arial" panose="020B0604020202020204" pitchFamily="34" charset="0"/>
                          <a:cs typeface="Arial" panose="020B0604020202020204" pitchFamily="34" charset="0"/>
                        </a:rPr>
                        <a:t>Key personell</a:t>
                      </a:r>
                    </a:p>
                  </a:txBody>
                  <a:tcPr/>
                </a:tc>
                <a:tc>
                  <a:txBody>
                    <a:bodyPr/>
                    <a:lstStyle/>
                    <a:p>
                      <a:pPr marL="0" marR="0" lvl="0" indent="0" algn="l" defTabSz="685750" rtl="0" eaLnBrk="1" fontAlgn="auto" latinLnBrk="0" hangingPunct="1">
                        <a:lnSpc>
                          <a:spcPct val="100000"/>
                        </a:lnSpc>
                        <a:spcBef>
                          <a:spcPts val="0"/>
                        </a:spcBef>
                        <a:spcAft>
                          <a:spcPts val="0"/>
                        </a:spcAft>
                        <a:buClrTx/>
                        <a:buSzTx/>
                        <a:buFontTx/>
                        <a:buNone/>
                        <a:tabLst/>
                        <a:defRPr/>
                      </a:pPr>
                      <a:r>
                        <a:rPr lang="en-US" sz="1000" noProof="0" dirty="0">
                          <a:latin typeface="Arial" panose="020B0604020202020204" pitchFamily="34" charset="0"/>
                          <a:cs typeface="Arial" panose="020B0604020202020204" pitchFamily="34" charset="0"/>
                        </a:rPr>
                        <a:t>Ana Silva, Torbjørn Forseth, Ole Gunnar Dahlhaug, </a:t>
                      </a:r>
                      <a:r>
                        <a:rPr lang="en-GB" sz="1000" kern="1200" dirty="0">
                          <a:solidFill>
                            <a:schemeClr val="tx1"/>
                          </a:solidFill>
                          <a:effectLst/>
                          <a:latin typeface="Arial" panose="020B0604020202020204" pitchFamily="34" charset="0"/>
                          <a:ea typeface="+mn-ea"/>
                          <a:cs typeface="Arial" panose="020B0604020202020204" pitchFamily="34" charset="0"/>
                        </a:rPr>
                        <a:t>Ismail Albayrak &amp; </a:t>
                      </a:r>
                      <a:r>
                        <a:rPr lang="en-GB" sz="1000" kern="1200" dirty="0" err="1">
                          <a:solidFill>
                            <a:schemeClr val="tx1"/>
                          </a:solidFill>
                          <a:effectLst/>
                          <a:latin typeface="Arial" panose="020B0604020202020204" pitchFamily="34" charset="0"/>
                          <a:ea typeface="+mn-ea"/>
                          <a:cs typeface="Arial" panose="020B0604020202020204" pitchFamily="34" charset="0"/>
                        </a:rPr>
                        <a:t>Ilrich</a:t>
                      </a:r>
                      <a:r>
                        <a:rPr lang="en-GB" sz="1000" kern="1200" dirty="0">
                          <a:solidFill>
                            <a:schemeClr val="tx1"/>
                          </a:solidFill>
                          <a:effectLst/>
                          <a:latin typeface="Arial" panose="020B0604020202020204" pitchFamily="34" charset="0"/>
                          <a:ea typeface="+mn-ea"/>
                          <a:cs typeface="Arial" panose="020B0604020202020204" pitchFamily="34" charset="0"/>
                        </a:rPr>
                        <a:t> Pulg</a:t>
                      </a:r>
                      <a:endParaRPr lang="en-US" sz="10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28800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000" b="1" noProof="0" dirty="0">
                          <a:latin typeface="Arial" panose="020B0604020202020204" pitchFamily="34" charset="0"/>
                          <a:cs typeface="Arial" panose="020B0604020202020204" pitchFamily="34" charset="0"/>
                        </a:rPr>
                        <a:t>Research partners</a:t>
                      </a:r>
                    </a:p>
                  </a:txBody>
                  <a:tcPr/>
                </a:tc>
                <a:tc>
                  <a:txBody>
                    <a:bodyPr/>
                    <a:lstStyle/>
                    <a:p>
                      <a:r>
                        <a:rPr lang="en-US" sz="1000" noProof="0" dirty="0">
                          <a:latin typeface="Arial" panose="020B0604020202020204" pitchFamily="34" charset="0"/>
                          <a:cs typeface="Arial" panose="020B0604020202020204" pitchFamily="34" charset="0"/>
                        </a:rPr>
                        <a:t>NINA, NTNU</a:t>
                      </a:r>
                      <a:r>
                        <a:rPr lang="en-US" sz="1000" noProof="0">
                          <a:latin typeface="Arial" panose="020B0604020202020204" pitchFamily="34" charset="0"/>
                          <a:cs typeface="Arial" panose="020B0604020202020204" pitchFamily="34" charset="0"/>
                        </a:rPr>
                        <a:t>, ETH Zürich</a:t>
                      </a:r>
                      <a:r>
                        <a:rPr lang="en-US" sz="1000" noProof="0" dirty="0">
                          <a:latin typeface="Arial" panose="020B0604020202020204" pitchFamily="34" charset="0"/>
                          <a:cs typeface="Arial" panose="020B0604020202020204" pitchFamily="34" charset="0"/>
                        </a:rPr>
                        <a:t>, SINTEF &amp; NORCE LFI Bergen</a:t>
                      </a:r>
                    </a:p>
                  </a:txBody>
                  <a:tcPr/>
                </a:tc>
                <a:extLst>
                  <a:ext uri="{0D108BD9-81ED-4DB2-BD59-A6C34878D82A}">
                    <a16:rowId xmlns:a16="http://schemas.microsoft.com/office/drawing/2014/main" val="10007"/>
                  </a:ext>
                </a:extLst>
              </a:tr>
            </a:tbl>
          </a:graphicData>
        </a:graphic>
      </p:graphicFrame>
      <p:sp>
        <p:nvSpPr>
          <p:cNvPr id="12" name="Rectangle 11"/>
          <p:cNvSpPr/>
          <p:nvPr/>
        </p:nvSpPr>
        <p:spPr>
          <a:xfrm>
            <a:off x="309331" y="4353906"/>
            <a:ext cx="4815733" cy="4606315"/>
          </a:xfrm>
          <a:prstGeom prst="rect">
            <a:avLst/>
          </a:prstGeom>
        </p:spPr>
        <p:txBody>
          <a:bodyPr wrap="square">
            <a:noAutofit/>
          </a:bodyPr>
          <a:lstStyle/>
          <a:p>
            <a:r>
              <a:rPr lang="en-US" sz="1400" b="1" dirty="0" err="1">
                <a:latin typeface="Arial" panose="020B0604020202020204" pitchFamily="34" charset="0"/>
                <a:cs typeface="Arial" panose="020B0604020202020204" pitchFamily="34" charset="0"/>
              </a:rPr>
              <a:t>Bakgrunn</a:t>
            </a:r>
            <a:endParaRPr lang="en-US" sz="1400" b="1" dirty="0">
              <a:latin typeface="Arial" panose="020B0604020202020204" pitchFamily="34" charset="0"/>
              <a:cs typeface="Arial" panose="020B0604020202020204" pitchFamily="34" charset="0"/>
            </a:endParaRPr>
          </a:p>
          <a:p>
            <a:pPr algn="just"/>
            <a:r>
              <a:rPr lang="nb-NO" sz="1200" dirty="0">
                <a:latin typeface="Arial" panose="020B0604020202020204" pitchFamily="34" charset="0"/>
                <a:cs typeface="Arial" panose="020B0604020202020204" pitchFamily="34" charset="0"/>
              </a:rPr>
              <a:t>Sikker nedstrøms vandring av viktige fiskearter er en betydelig utfordring for vannkraftindustrien både i Norge og internasjonalt. Andelen fisk som vandrer inn og skades eller dør i vannkraftverk er ofte for høy, og slik dødelighet må reduseres. Dagens mønsterpraksis innebærer store konstruksjoner med finmaskede grinder og fluktruter. I dette prosjektet vil vi utvikle alternative løsninger for store kraftanlegg som baserer seg på atferdsmessig styring av fisken.</a:t>
            </a:r>
            <a:endParaRPr lang="en-US" sz="1200" b="1" dirty="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a:p>
            <a:r>
              <a:rPr lang="en-US" sz="1400" b="1" dirty="0" err="1">
                <a:latin typeface="Arial" panose="020B0604020202020204" pitchFamily="34" charset="0"/>
                <a:cs typeface="Arial" panose="020B0604020202020204" pitchFamily="34" charset="0"/>
              </a:rPr>
              <a:t>Hovedmål</a:t>
            </a:r>
            <a:r>
              <a:rPr lang="en-US" sz="1400" b="1" dirty="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p>
            <a:r>
              <a:rPr lang="nb-NO" sz="1200" dirty="0">
                <a:latin typeface="Arial" panose="020B0604020202020204" pitchFamily="34" charset="0"/>
                <a:cs typeface="Arial" panose="020B0604020202020204" pitchFamily="34" charset="0"/>
              </a:rPr>
              <a:t>Å undersøke mulighetene til å bruke sammenkoblede turbulensvirvler som </a:t>
            </a:r>
            <a:r>
              <a:rPr lang="nb-NO" sz="1200" dirty="0" err="1">
                <a:latin typeface="Arial" panose="020B0604020202020204" pitchFamily="34" charset="0"/>
                <a:cs typeface="Arial" panose="020B0604020202020204" pitchFamily="34" charset="0"/>
              </a:rPr>
              <a:t>fiskestier</a:t>
            </a:r>
            <a:r>
              <a:rPr lang="nb-NO" sz="1200" dirty="0">
                <a:latin typeface="Arial" panose="020B0604020202020204" pitchFamily="34" charset="0"/>
                <a:cs typeface="Arial" panose="020B0604020202020204" pitchFamily="34" charset="0"/>
              </a:rPr>
              <a:t> for nedvandrende fisk forbi kraftversinntak</a:t>
            </a:r>
            <a:endParaRPr lang="en-US" sz="1200" dirty="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a:p>
            <a:r>
              <a:rPr lang="en-US" sz="1400" b="1" dirty="0" err="1">
                <a:latin typeface="Arial" panose="020B0604020202020204" pitchFamily="34" charset="0"/>
                <a:cs typeface="Arial" panose="020B0604020202020204" pitchFamily="34" charset="0"/>
              </a:rPr>
              <a:t>Delmål</a:t>
            </a:r>
            <a:r>
              <a:rPr lang="en-US" sz="1400" b="1" dirty="0">
                <a:latin typeface="Arial" panose="020B0604020202020204" pitchFamily="34" charset="0"/>
                <a:cs typeface="Arial" panose="020B0604020202020204" pitchFamily="34" charset="0"/>
              </a:rPr>
              <a:t>:</a:t>
            </a:r>
          </a:p>
          <a:p>
            <a:pPr marL="171450" lvl="0" indent="-171450">
              <a:buFont typeface="Arial" panose="020B0604020202020204" pitchFamily="34" charset="0"/>
              <a:buChar char="•"/>
            </a:pPr>
            <a:r>
              <a:rPr lang="nb-NO" sz="1200" dirty="0">
                <a:latin typeface="Arial" panose="020B0604020202020204" pitchFamily="34" charset="0"/>
                <a:cs typeface="Arial" panose="020B0604020202020204" pitchFamily="34" charset="0"/>
              </a:rPr>
              <a:t>Å utforske hvordan </a:t>
            </a:r>
            <a:r>
              <a:rPr lang="nb-NO" sz="1200" dirty="0" err="1">
                <a:latin typeface="Arial" panose="020B0604020202020204" pitchFamily="34" charset="0"/>
                <a:cs typeface="Arial" panose="020B0604020202020204" pitchFamily="34" charset="0"/>
              </a:rPr>
              <a:t>målartene</a:t>
            </a:r>
            <a:r>
              <a:rPr lang="nb-NO" sz="1200" dirty="0">
                <a:latin typeface="Arial" panose="020B0604020202020204" pitchFamily="34" charset="0"/>
                <a:cs typeface="Arial" panose="020B0604020202020204" pitchFamily="34" charset="0"/>
              </a:rPr>
              <a:t> (laks, ørret og ål) påvirkes atferdsmessig av ulike typer turbulensvirvler</a:t>
            </a:r>
          </a:p>
          <a:p>
            <a:pPr marL="171450" lvl="0" indent="-171450">
              <a:buFont typeface="Arial" panose="020B0604020202020204" pitchFamily="34" charset="0"/>
              <a:buChar char="•"/>
            </a:pPr>
            <a:r>
              <a:rPr lang="nb-NO" sz="1200" dirty="0">
                <a:latin typeface="Arial" panose="020B0604020202020204" pitchFamily="34" charset="0"/>
                <a:cs typeface="Arial" panose="020B0604020202020204" pitchFamily="34" charset="0"/>
              </a:rPr>
              <a:t>Å utvikle metoder som kobler sammen virvlene til vandringsstier</a:t>
            </a:r>
          </a:p>
          <a:p>
            <a:pPr marL="171450" lvl="0" indent="-171450">
              <a:buFont typeface="Arial" panose="020B0604020202020204" pitchFamily="34" charset="0"/>
              <a:buChar char="•"/>
            </a:pPr>
            <a:r>
              <a:rPr lang="nb-NO" sz="1200" dirty="0">
                <a:latin typeface="Arial" panose="020B0604020202020204" pitchFamily="34" charset="0"/>
                <a:cs typeface="Arial" panose="020B0604020202020204" pitchFamily="34" charset="0"/>
              </a:rPr>
              <a:t>Å utvikle fysiske strukturer som skaper turbulensvirvler av ønsket størrelse og retning for praktisk utforming av stiene</a:t>
            </a:r>
          </a:p>
          <a:p>
            <a:pPr marL="171450" lvl="0" indent="-171450">
              <a:buFont typeface="Arial" panose="020B0604020202020204" pitchFamily="34" charset="0"/>
              <a:buChar char="•"/>
            </a:pPr>
            <a:r>
              <a:rPr lang="nb-NO" sz="1200" dirty="0">
                <a:latin typeface="Arial" panose="020B0604020202020204" pitchFamily="34" charset="0"/>
                <a:cs typeface="Arial" panose="020B0604020202020204" pitchFamily="34" charset="0"/>
              </a:rPr>
              <a:t>Å vurdere stienes evne til å lede fisk, gjennom tester i storskala laboratorieforsøk og ultimat i fullskala</a:t>
            </a:r>
          </a:p>
          <a:p>
            <a:endParaRPr lang="en-US" sz="1200" b="1" dirty="0">
              <a:latin typeface="Arial" panose="020B0604020202020204" pitchFamily="34" charset="0"/>
              <a:cs typeface="Arial" panose="020B0604020202020204" pitchFamily="34" charset="0"/>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90554" y="149737"/>
            <a:ext cx="1083043" cy="1277021"/>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02393" y="148993"/>
            <a:ext cx="2749302" cy="1197866"/>
          </a:xfrm>
          <a:prstGeom prst="rect">
            <a:avLst/>
          </a:prstGeom>
        </p:spPr>
      </p:pic>
      <p:sp>
        <p:nvSpPr>
          <p:cNvPr id="10" name="Rectangle 9"/>
          <p:cNvSpPr/>
          <p:nvPr/>
        </p:nvSpPr>
        <p:spPr>
          <a:xfrm>
            <a:off x="114301" y="95250"/>
            <a:ext cx="6648447" cy="13263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p:cNvPicPr>
            <a:picLocks noChangeAspect="1"/>
          </p:cNvPicPr>
          <p:nvPr/>
        </p:nvPicPr>
        <p:blipFill rotWithShape="1">
          <a:blip r:embed="rId7"/>
          <a:srcRect l="12269" t="4147" r="10992" b="31367"/>
          <a:stretch/>
        </p:blipFill>
        <p:spPr>
          <a:xfrm>
            <a:off x="5335896" y="1745311"/>
            <a:ext cx="835109" cy="1052659"/>
          </a:xfrm>
          <a:prstGeom prst="rect">
            <a:avLst/>
          </a:prstGeom>
        </p:spPr>
      </p:pic>
      <p:pic>
        <p:nvPicPr>
          <p:cNvPr id="19" name="Picture 1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18861" y="3319088"/>
            <a:ext cx="910829" cy="1060298"/>
          </a:xfrm>
          <a:prstGeom prst="rect">
            <a:avLst/>
          </a:prstGeom>
        </p:spPr>
      </p:pic>
      <p:pic>
        <p:nvPicPr>
          <p:cNvPr id="23" name="Picture 4" descr="https://innsida.ntnu.no/documents/10157/3573032/logo_ntnu_u-slagord.png/d6730c55-3fde-4bea-9f31-d85e10da4744?t=1387292601173">
            <a:extLst>
              <a:ext uri="{FF2B5EF4-FFF2-40B4-BE49-F238E27FC236}">
                <a16:creationId xmlns:a16="http://schemas.microsoft.com/office/drawing/2014/main" id="{25E70A4A-F606-420A-89D7-0313E8A03886}"/>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94063" y="9453846"/>
            <a:ext cx="784153" cy="148806"/>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8">
            <a:extLst>
              <a:ext uri="{FF2B5EF4-FFF2-40B4-BE49-F238E27FC236}">
                <a16:creationId xmlns:a16="http://schemas.microsoft.com/office/drawing/2014/main" id="{AFACAC6B-1AEF-43E0-9C70-B6FD12BEB37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79863" y="9316177"/>
            <a:ext cx="525508" cy="335012"/>
          </a:xfrm>
          <a:prstGeom prst="rect">
            <a:avLst/>
          </a:prstGeom>
        </p:spPr>
      </p:pic>
      <p:pic>
        <p:nvPicPr>
          <p:cNvPr id="30" name="Bilde 25">
            <a:extLst>
              <a:ext uri="{FF2B5EF4-FFF2-40B4-BE49-F238E27FC236}">
                <a16:creationId xmlns:a16="http://schemas.microsoft.com/office/drawing/2014/main" id="{3C801393-E68E-4B2C-BE7D-9A6556B9C3DA}"/>
              </a:ext>
            </a:extLst>
          </p:cNvPr>
          <p:cNvPicPr>
            <a:picLocks noChangeAspect="1"/>
          </p:cNvPicPr>
          <p:nvPr/>
        </p:nvPicPr>
        <p:blipFill>
          <a:blip r:embed="rId11"/>
          <a:stretch>
            <a:fillRect/>
          </a:stretch>
        </p:blipFill>
        <p:spPr>
          <a:xfrm>
            <a:off x="1707684" y="9374346"/>
            <a:ext cx="1022428" cy="291577"/>
          </a:xfrm>
          <a:prstGeom prst="rect">
            <a:avLst/>
          </a:prstGeom>
        </p:spPr>
      </p:pic>
      <p:pic>
        <p:nvPicPr>
          <p:cNvPr id="7" name="Picture 6"/>
          <p:cNvPicPr>
            <a:picLocks noChangeAspect="1"/>
          </p:cNvPicPr>
          <p:nvPr/>
        </p:nvPicPr>
        <p:blipFill rotWithShape="1">
          <a:blip r:embed="rId12" cstate="print">
            <a:extLst>
              <a:ext uri="{28A0092B-C50C-407E-A947-70E740481C1C}">
                <a14:useLocalDpi xmlns:a14="http://schemas.microsoft.com/office/drawing/2010/main" val="0"/>
              </a:ext>
            </a:extLst>
          </a:blip>
          <a:srcRect l="10962" t="9815" r="12323" b="23811"/>
          <a:stretch/>
        </p:blipFill>
        <p:spPr>
          <a:xfrm>
            <a:off x="5296886" y="6239466"/>
            <a:ext cx="954000" cy="1166031"/>
          </a:xfrm>
          <a:prstGeom prst="rect">
            <a:avLst/>
          </a:prstGeom>
        </p:spPr>
      </p:pic>
      <p:pic>
        <p:nvPicPr>
          <p:cNvPr id="4" name="Picture 3">
            <a:extLst>
              <a:ext uri="{FF2B5EF4-FFF2-40B4-BE49-F238E27FC236}">
                <a16:creationId xmlns:a16="http://schemas.microsoft.com/office/drawing/2014/main" id="{9291C6D7-7166-48CA-90D5-3C6B707F95F2}"/>
              </a:ext>
            </a:extLst>
          </p:cNvPr>
          <p:cNvPicPr>
            <a:picLocks noChangeAspect="1"/>
          </p:cNvPicPr>
          <p:nvPr/>
        </p:nvPicPr>
        <p:blipFill>
          <a:blip r:embed="rId13"/>
          <a:stretch>
            <a:fillRect/>
          </a:stretch>
        </p:blipFill>
        <p:spPr>
          <a:xfrm>
            <a:off x="5287312" y="4822386"/>
            <a:ext cx="952822" cy="1062000"/>
          </a:xfrm>
          <a:prstGeom prst="rect">
            <a:avLst/>
          </a:prstGeom>
        </p:spPr>
      </p:pic>
      <p:pic>
        <p:nvPicPr>
          <p:cNvPr id="6" name="Picture 5">
            <a:extLst>
              <a:ext uri="{FF2B5EF4-FFF2-40B4-BE49-F238E27FC236}">
                <a16:creationId xmlns:a16="http://schemas.microsoft.com/office/drawing/2014/main" id="{FA9D4512-8623-4490-B98F-997DE24D099E}"/>
              </a:ext>
            </a:extLst>
          </p:cNvPr>
          <p:cNvPicPr>
            <a:picLocks noChangeAspect="1"/>
          </p:cNvPicPr>
          <p:nvPr/>
        </p:nvPicPr>
        <p:blipFill>
          <a:blip r:embed="rId14"/>
          <a:stretch>
            <a:fillRect/>
          </a:stretch>
        </p:blipFill>
        <p:spPr>
          <a:xfrm>
            <a:off x="3660432" y="9373795"/>
            <a:ext cx="1204176" cy="290237"/>
          </a:xfrm>
          <a:prstGeom prst="rect">
            <a:avLst/>
          </a:prstGeom>
        </p:spPr>
      </p:pic>
    </p:spTree>
    <p:extLst>
      <p:ext uri="{BB962C8B-B14F-4D97-AF65-F5344CB8AC3E}">
        <p14:creationId xmlns:p14="http://schemas.microsoft.com/office/powerpoint/2010/main" val="1473744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114301" y="1483213"/>
            <a:ext cx="6648447" cy="1163856"/>
          </a:xfrm>
          <a:prstGeom prst="rect">
            <a:avLst/>
          </a:prstGeom>
          <a:solidFill>
            <a:srgbClr val="009EC2"/>
          </a:solidFill>
        </p:spPr>
        <p:txBody>
          <a:bodyPr wrap="square" rtlCol="0" anchor="ctr">
            <a:noAutofit/>
          </a:bodyPr>
          <a:lstStyle/>
          <a:p>
            <a:endParaRPr lang="en-US" sz="1600" b="1" dirty="0">
              <a:solidFill>
                <a:schemeClr val="bg1"/>
              </a:solidFill>
              <a:latin typeface="Arial" panose="020B0604020202020204" pitchFamily="34" charset="0"/>
              <a:cs typeface="Arial" panose="020B0604020202020204" pitchFamily="34" charset="0"/>
            </a:endParaRPr>
          </a:p>
        </p:txBody>
      </p:sp>
      <p:sp>
        <p:nvSpPr>
          <p:cNvPr id="19" name="TextBox 18"/>
          <p:cNvSpPr txBox="1"/>
          <p:nvPr/>
        </p:nvSpPr>
        <p:spPr>
          <a:xfrm>
            <a:off x="290570" y="2627101"/>
            <a:ext cx="6335379" cy="6320789"/>
          </a:xfrm>
          <a:prstGeom prst="rect">
            <a:avLst/>
          </a:prstGeom>
          <a:noFill/>
        </p:spPr>
        <p:txBody>
          <a:bodyPr wrap="square" rtlCol="0">
            <a:noAutofit/>
          </a:bodyPr>
          <a:lstStyle/>
          <a:p>
            <a:pPr algn="just"/>
            <a:r>
              <a:rPr lang="en-US" sz="1300" b="1" dirty="0" err="1">
                <a:latin typeface="Arial" panose="020B0604020202020204" pitchFamily="34" charset="0"/>
                <a:cs typeface="Arial" panose="020B0604020202020204" pitchFamily="34" charset="0"/>
              </a:rPr>
              <a:t>Motivasjon</a:t>
            </a:r>
            <a:endParaRPr lang="en-US" sz="1300" b="1" dirty="0">
              <a:latin typeface="Arial" panose="020B0604020202020204" pitchFamily="34" charset="0"/>
              <a:cs typeface="Arial" panose="020B0604020202020204" pitchFamily="34" charset="0"/>
            </a:endParaRPr>
          </a:p>
          <a:p>
            <a:pPr algn="just"/>
            <a:r>
              <a:rPr lang="nb-NO" sz="1200" dirty="0">
                <a:latin typeface="Arial" panose="020B0604020202020204" pitchFamily="34" charset="0"/>
                <a:cs typeface="Arial" panose="020B0604020202020204" pitchFamily="34" charset="0"/>
              </a:rPr>
              <a:t>Operatører av store vannkraftanlegg står ovenfor betydelige utfordringer med å sikre nedvandring av laksefisk eller ål forbi kraftversinntakene. Nye krav tilsier at en høy andel av fisken (typisk minst 90 %) må kunne passere kraftverkene  uskadd, selv i eldre anlegg med store vannføringer. Det er i dag ingen gode løsninger for store anlegg hvor mønsterpraksisløsninger med fisketette grinder og fluktruter er både teknologisk, driftsmessig og kostnadsmessig utfordrende. Forskningen på alternative atferdsmessige løsninger er begrenset (men økende), og fokuserer på </a:t>
            </a:r>
            <a:r>
              <a:rPr lang="nb-NO" sz="1200" dirty="0" err="1">
                <a:latin typeface="Arial" panose="020B0604020202020204" pitchFamily="34" charset="0"/>
                <a:cs typeface="Arial" panose="020B0604020202020204" pitchFamily="34" charset="0"/>
              </a:rPr>
              <a:t>ledegrinder</a:t>
            </a:r>
            <a:r>
              <a:rPr lang="nb-NO" sz="1200" dirty="0">
                <a:latin typeface="Arial" panose="020B0604020202020204" pitchFamily="34" charset="0"/>
                <a:cs typeface="Arial" panose="020B0604020202020204" pitchFamily="34" charset="0"/>
              </a:rPr>
              <a:t> («</a:t>
            </a:r>
            <a:r>
              <a:rPr lang="nb-NO" sz="1200" dirty="0" err="1">
                <a:latin typeface="Arial" panose="020B0604020202020204" pitchFamily="34" charset="0"/>
                <a:cs typeface="Arial" panose="020B0604020202020204" pitchFamily="34" charset="0"/>
              </a:rPr>
              <a:t>louvers</a:t>
            </a:r>
            <a:r>
              <a:rPr lang="nb-NO" sz="1200" dirty="0">
                <a:latin typeface="Arial" panose="020B0604020202020204" pitchFamily="34" charset="0"/>
                <a:cs typeface="Arial" panose="020B0604020202020204" pitchFamily="34" charset="0"/>
              </a:rPr>
              <a:t>», vinklede og kurvede grindstaver) og skremmesystemer (elektriske sperrer og boblegardiner). Imidlertid åpner ny forskning og kunnskap om atferdsmessig respons til turbulensvirvler muligheten til å utnytte fiskens innebygde preferanser og aversjon for virvler med ulike egenskaper til å skape stier som fisken kan følge. Det er vist at mens noen typer turbulensvirvler kan utnyttes av fisken for å lette vandring kan andre gjøre det vanskelig for fisken å opprettholde kontroll og å svømme. Turbulensvirvler kan skapes i grinder, men også med andre strukturer der virvlene knyttes sammen i en rekke og blir en sti som fiske kan følge. Slike konstruksjoner forventes å være både enklere å installere og ha lavere kostnader.</a:t>
            </a:r>
          </a:p>
          <a:p>
            <a:pPr algn="just"/>
            <a:endParaRPr lang="en-US" sz="1200" dirty="0">
              <a:latin typeface="Arial" panose="020B0604020202020204" pitchFamily="34" charset="0"/>
              <a:cs typeface="Arial" panose="020B0604020202020204" pitchFamily="34" charset="0"/>
            </a:endParaRPr>
          </a:p>
          <a:p>
            <a:pPr algn="just"/>
            <a:r>
              <a:rPr lang="en-US" sz="1300" b="1" dirty="0" err="1">
                <a:latin typeface="Arial" panose="020B0604020202020204" pitchFamily="34" charset="0"/>
                <a:cs typeface="Arial" panose="020B0604020202020204" pitchFamily="34" charset="0"/>
              </a:rPr>
              <a:t>Hvorfor</a:t>
            </a:r>
            <a:r>
              <a:rPr lang="en-US" sz="1300" b="1" dirty="0">
                <a:latin typeface="Arial" panose="020B0604020202020204" pitchFamily="34" charset="0"/>
                <a:cs typeface="Arial" panose="020B0604020202020204" pitchFamily="34" charset="0"/>
              </a:rPr>
              <a:t> et </a:t>
            </a:r>
            <a:r>
              <a:rPr lang="en-US" sz="1300" b="1" dirty="0" err="1">
                <a:latin typeface="Arial" panose="020B0604020202020204" pitchFamily="34" charset="0"/>
                <a:cs typeface="Arial" panose="020B0604020202020204" pitchFamily="34" charset="0"/>
              </a:rPr>
              <a:t>HydroCen</a:t>
            </a:r>
            <a:r>
              <a:rPr lang="en-US" sz="1300" b="1" dirty="0">
                <a:latin typeface="Arial" panose="020B0604020202020204" pitchFamily="34" charset="0"/>
                <a:cs typeface="Arial" panose="020B0604020202020204" pitchFamily="34" charset="0"/>
              </a:rPr>
              <a:t> </a:t>
            </a:r>
            <a:r>
              <a:rPr lang="en-US" sz="1300" b="1" dirty="0" err="1">
                <a:latin typeface="Arial" panose="020B0604020202020204" pitchFamily="34" charset="0"/>
                <a:cs typeface="Arial" panose="020B0604020202020204" pitchFamily="34" charset="0"/>
              </a:rPr>
              <a:t>prosjekt</a:t>
            </a:r>
            <a:r>
              <a:rPr lang="nb-NO" sz="1300" b="1" dirty="0">
                <a:latin typeface="Arial" panose="020B0604020202020204" pitchFamily="34" charset="0"/>
                <a:cs typeface="Arial" panose="020B0604020202020204" pitchFamily="34" charset="0"/>
              </a:rPr>
              <a:t>?</a:t>
            </a:r>
          </a:p>
          <a:p>
            <a:pPr>
              <a:lnSpc>
                <a:spcPct val="107000"/>
              </a:lnSpc>
              <a:spcAft>
                <a:spcPts val="800"/>
              </a:spcAft>
            </a:pPr>
            <a:r>
              <a:rPr lang="nb-NO" sz="1200" dirty="0" err="1">
                <a:latin typeface="Arial" panose="020B0604020202020204" pitchFamily="34" charset="0"/>
                <a:ea typeface="Calibri" panose="020F0502020204030204" pitchFamily="34" charset="0"/>
                <a:cs typeface="Arial" panose="020B0604020202020204" pitchFamily="34" charset="0"/>
              </a:rPr>
              <a:t>HydroCEn</a:t>
            </a:r>
            <a:r>
              <a:rPr lang="nb-NO" sz="1200" dirty="0">
                <a:latin typeface="Arial" panose="020B0604020202020204" pitchFamily="34" charset="0"/>
                <a:ea typeface="Calibri" panose="020F0502020204030204" pitchFamily="34" charset="0"/>
                <a:cs typeface="Arial" panose="020B0604020202020204" pitchFamily="34" charset="0"/>
              </a:rPr>
              <a:t> er en unik plattform for et slikt prosjekt på grunn av senteres tverrfaglighet og den brede involveringen av industri- og forvaltningspartnere. For å kunne løse en slik utfordring trengs spisskompetanse på hydraulikk, ingeniørfag og fiskens </a:t>
            </a:r>
            <a:r>
              <a:rPr lang="nb-NO" sz="1200" dirty="0" err="1">
                <a:latin typeface="Arial" panose="020B0604020202020204" pitchFamily="34" charset="0"/>
                <a:ea typeface="Calibri" panose="020F0502020204030204" pitchFamily="34" charset="0"/>
                <a:cs typeface="Arial" panose="020B0604020202020204" pitchFamily="34" charset="0"/>
              </a:rPr>
              <a:t>biomekanikk</a:t>
            </a:r>
            <a:r>
              <a:rPr lang="nb-NO" sz="1200" dirty="0">
                <a:latin typeface="Arial" panose="020B0604020202020204" pitchFamily="34" charset="0"/>
                <a:ea typeface="Calibri" panose="020F0502020204030204" pitchFamily="34" charset="0"/>
                <a:cs typeface="Arial" panose="020B0604020202020204" pitchFamily="34" charset="0"/>
              </a:rPr>
              <a:t> og atferd, samt en sterk løsningsorientering med praktisk forankring. En slik kombinasjon av kompetanse og motivasjon finnes sjelden i en organisasjon, men finnes altså i </a:t>
            </a:r>
            <a:r>
              <a:rPr lang="nb-NO" sz="1200" dirty="0" err="1">
                <a:latin typeface="Arial" panose="020B0604020202020204" pitchFamily="34" charset="0"/>
                <a:ea typeface="Calibri" panose="020F0502020204030204" pitchFamily="34" charset="0"/>
                <a:cs typeface="Arial" panose="020B0604020202020204" pitchFamily="34" charset="0"/>
              </a:rPr>
              <a:t>HydroCen</a:t>
            </a:r>
            <a:r>
              <a:rPr lang="nb-NO" sz="1200" dirty="0">
                <a:latin typeface="Arial" panose="020B0604020202020204" pitchFamily="34" charset="0"/>
                <a:ea typeface="Calibri" panose="020F0502020204030204" pitchFamily="34" charset="0"/>
                <a:cs typeface="Arial" panose="020B0604020202020204" pitchFamily="34" charset="0"/>
              </a:rPr>
              <a:t>. Prosjektet vil bygge videre på det arbeidet som </a:t>
            </a:r>
            <a:r>
              <a:rPr lang="nb-NO" sz="1200" dirty="0" err="1">
                <a:latin typeface="Arial" panose="020B0604020202020204" pitchFamily="34" charset="0"/>
                <a:ea typeface="Calibri" panose="020F0502020204030204" pitchFamily="34" charset="0"/>
                <a:cs typeface="Arial" panose="020B0604020202020204" pitchFamily="34" charset="0"/>
              </a:rPr>
              <a:t>HydroCen</a:t>
            </a:r>
            <a:r>
              <a:rPr lang="nb-NO" sz="1200" dirty="0">
                <a:latin typeface="Arial" panose="020B0604020202020204" pitchFamily="34" charset="0"/>
                <a:ea typeface="Calibri" panose="020F0502020204030204" pitchFamily="34" charset="0"/>
                <a:cs typeface="Arial" panose="020B0604020202020204" pitchFamily="34" charset="0"/>
              </a:rPr>
              <a:t> har startet ved Laudal i Mandalselva.</a:t>
            </a:r>
            <a:endParaRPr lang="en-GB" sz="1200" dirty="0">
              <a:latin typeface="Arial" panose="020B0604020202020204" pitchFamily="34" charset="0"/>
              <a:cs typeface="Arial" panose="020B0604020202020204" pitchFamily="34" charset="0"/>
            </a:endParaRPr>
          </a:p>
          <a:p>
            <a:r>
              <a:rPr lang="en-GB" sz="1300" b="1" dirty="0" err="1">
                <a:latin typeface="Arial" panose="020B0604020202020204" pitchFamily="34" charset="0"/>
                <a:cs typeface="Arial" panose="020B0604020202020204" pitchFamily="34" charset="0"/>
              </a:rPr>
              <a:t>Internasjonalt</a:t>
            </a:r>
            <a:r>
              <a:rPr lang="en-GB" sz="1300" b="1" dirty="0">
                <a:latin typeface="Arial" panose="020B0604020202020204" pitchFamily="34" charset="0"/>
                <a:cs typeface="Arial" panose="020B0604020202020204" pitchFamily="34" charset="0"/>
              </a:rPr>
              <a:t> </a:t>
            </a:r>
            <a:r>
              <a:rPr lang="en-GB" sz="1300" b="1" dirty="0" err="1">
                <a:latin typeface="Arial" panose="020B0604020202020204" pitchFamily="34" charset="0"/>
                <a:cs typeface="Arial" panose="020B0604020202020204" pitchFamily="34" charset="0"/>
              </a:rPr>
              <a:t>samarbeid</a:t>
            </a:r>
            <a:endParaRPr lang="nb-NO" sz="1300" b="1" dirty="0">
              <a:latin typeface="Arial" panose="020B0604020202020204" pitchFamily="34" charset="0"/>
              <a:cs typeface="Arial" panose="020B0604020202020204" pitchFamily="34" charset="0"/>
            </a:endParaRPr>
          </a:p>
          <a:p>
            <a:pPr>
              <a:lnSpc>
                <a:spcPct val="107000"/>
              </a:lnSpc>
              <a:spcAft>
                <a:spcPts val="800"/>
              </a:spcAft>
            </a:pPr>
            <a:r>
              <a:rPr lang="nb-NO" sz="1200" dirty="0">
                <a:latin typeface="Arial" panose="020B0604020202020204" pitchFamily="34" charset="0"/>
                <a:ea typeface="Calibri" panose="020F0502020204030204" pitchFamily="34" charset="0"/>
                <a:cs typeface="Arial" panose="020B0604020202020204" pitchFamily="34" charset="0"/>
              </a:rPr>
              <a:t>For å styrke prosjektet har vi knytte til oss utvalgte kompetansemiljø fra Europa og Nord-Amerika som arbeider med lignende problemstillinger både grunnforskningsmessig og anvendt:</a:t>
            </a:r>
          </a:p>
          <a:p>
            <a:pPr marL="171450" indent="-171450">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Aline </a:t>
            </a:r>
            <a:r>
              <a:rPr lang="en-US" sz="1200" dirty="0" err="1">
                <a:latin typeface="Arial" panose="020B0604020202020204" pitchFamily="34" charset="0"/>
                <a:cs typeface="Arial" panose="020B0604020202020204" pitchFamily="34" charset="0"/>
              </a:rPr>
              <a:t>Cotel</a:t>
            </a:r>
            <a:r>
              <a:rPr lang="en-US" sz="1200" dirty="0">
                <a:latin typeface="Arial" panose="020B0604020202020204" pitchFamily="34" charset="0"/>
                <a:cs typeface="Arial" panose="020B0604020202020204" pitchFamily="34" charset="0"/>
              </a:rPr>
              <a:t>, </a:t>
            </a:r>
            <a:r>
              <a:rPr lang="nb-NO" sz="1200" dirty="0" err="1">
                <a:latin typeface="Arial" panose="020B0604020202020204" pitchFamily="34" charset="0"/>
                <a:ea typeface="Calibri" panose="020F0502020204030204" pitchFamily="34" charset="0"/>
                <a:cs typeface="Arial" panose="020B0604020202020204" pitchFamily="34" charset="0"/>
              </a:rPr>
              <a:t>University</a:t>
            </a:r>
            <a:r>
              <a:rPr lang="nb-NO" sz="1200" dirty="0">
                <a:latin typeface="Arial" panose="020B0604020202020204" pitchFamily="34" charset="0"/>
                <a:ea typeface="Calibri" panose="020F0502020204030204" pitchFamily="34" charset="0"/>
                <a:cs typeface="Arial" panose="020B0604020202020204" pitchFamily="34" charset="0"/>
              </a:rPr>
              <a:t> </a:t>
            </a:r>
            <a:r>
              <a:rPr lang="nb-NO" sz="1200" dirty="0" err="1">
                <a:latin typeface="Arial" panose="020B0604020202020204" pitchFamily="34" charset="0"/>
                <a:ea typeface="Calibri" panose="020F0502020204030204" pitchFamily="34" charset="0"/>
                <a:cs typeface="Arial" panose="020B0604020202020204" pitchFamily="34" charset="0"/>
              </a:rPr>
              <a:t>of</a:t>
            </a:r>
            <a:r>
              <a:rPr lang="nb-NO" sz="1200" dirty="0">
                <a:latin typeface="Arial" panose="020B0604020202020204" pitchFamily="34" charset="0"/>
                <a:ea typeface="Calibri" panose="020F0502020204030204" pitchFamily="34" charset="0"/>
                <a:cs typeface="Arial" panose="020B0604020202020204" pitchFamily="34" charset="0"/>
              </a:rPr>
              <a:t> Michigan</a:t>
            </a:r>
          </a:p>
          <a:p>
            <a:pPr marL="171450" indent="-171450">
              <a:spcAft>
                <a:spcPts val="0"/>
              </a:spcAft>
              <a:buFont typeface="Arial" panose="020B0604020202020204" pitchFamily="34" charset="0"/>
              <a:buChar char="•"/>
            </a:pPr>
            <a:r>
              <a:rPr lang="nb-NO" sz="1200" dirty="0">
                <a:latin typeface="Arial" panose="020B0604020202020204" pitchFamily="34" charset="0"/>
                <a:ea typeface="Calibri" panose="020F0502020204030204" pitchFamily="34" charset="0"/>
                <a:cs typeface="Arial" panose="020B0604020202020204" pitchFamily="34" charset="0"/>
              </a:rPr>
              <a:t>Olle </a:t>
            </a:r>
            <a:r>
              <a:rPr lang="nb-NO" sz="1200" dirty="0" err="1">
                <a:latin typeface="Arial" panose="020B0604020202020204" pitchFamily="34" charset="0"/>
                <a:ea typeface="Calibri" panose="020F0502020204030204" pitchFamily="34" charset="0"/>
                <a:cs typeface="Arial" panose="020B0604020202020204" pitchFamily="34" charset="0"/>
              </a:rPr>
              <a:t>Calles</a:t>
            </a:r>
            <a:r>
              <a:rPr lang="nb-NO" sz="1200" dirty="0">
                <a:latin typeface="Arial" panose="020B0604020202020204" pitchFamily="34" charset="0"/>
                <a:ea typeface="Calibri" panose="020F0502020204030204" pitchFamily="34" charset="0"/>
                <a:cs typeface="Arial" panose="020B0604020202020204" pitchFamily="34" charset="0"/>
              </a:rPr>
              <a:t>, Karlstad </a:t>
            </a:r>
            <a:r>
              <a:rPr lang="nb-NO" sz="1200" dirty="0" err="1">
                <a:latin typeface="Arial" panose="020B0604020202020204" pitchFamily="34" charset="0"/>
                <a:ea typeface="Calibri" panose="020F0502020204030204" pitchFamily="34" charset="0"/>
                <a:cs typeface="Arial" panose="020B0604020202020204" pitchFamily="34" charset="0"/>
              </a:rPr>
              <a:t>Univiersitet</a:t>
            </a:r>
            <a:endParaRPr lang="nb-NO" sz="1200" dirty="0">
              <a:latin typeface="Arial" panose="020B0604020202020204" pitchFamily="34" charset="0"/>
              <a:ea typeface="Calibri" panose="020F0502020204030204" pitchFamily="34" charset="0"/>
              <a:cs typeface="Arial" panose="020B0604020202020204" pitchFamily="34" charset="0"/>
            </a:endParaRPr>
          </a:p>
          <a:p>
            <a:pPr marL="171450" indent="-171450">
              <a:lnSpc>
                <a:spcPct val="105000"/>
              </a:lnSpc>
              <a:spcAft>
                <a:spcPts val="0"/>
              </a:spcAft>
              <a:buFont typeface="Arial" panose="020B0604020202020204" pitchFamily="34" charset="0"/>
              <a:buChar char="•"/>
            </a:pPr>
            <a:r>
              <a:rPr lang="en-US" sz="1200" dirty="0">
                <a:latin typeface="Arial" panose="020B0604020202020204" pitchFamily="34" charset="0"/>
                <a:ea typeface="Calibri" panose="020F0502020204030204" pitchFamily="34" charset="0"/>
                <a:cs typeface="Arial" panose="020B0604020202020204" pitchFamily="34" charset="0"/>
              </a:rPr>
              <a:t>Henrik </a:t>
            </a:r>
            <a:r>
              <a:rPr lang="en-US" sz="1200" dirty="0" err="1">
                <a:latin typeface="Arial" panose="020B0604020202020204" pitchFamily="34" charset="0"/>
                <a:ea typeface="Calibri" panose="020F0502020204030204" pitchFamily="34" charset="0"/>
                <a:cs typeface="Arial" panose="020B0604020202020204" pitchFamily="34" charset="0"/>
              </a:rPr>
              <a:t>Baktoft</a:t>
            </a:r>
            <a:r>
              <a:rPr lang="en-US" sz="1200" dirty="0">
                <a:latin typeface="Arial" panose="020B0604020202020204" pitchFamily="34" charset="0"/>
                <a:ea typeface="Calibri" panose="020F0502020204030204" pitchFamily="34" charset="0"/>
                <a:cs typeface="Arial" panose="020B0604020202020204" pitchFamily="34" charset="0"/>
              </a:rPr>
              <a:t>, DTU </a:t>
            </a:r>
            <a:r>
              <a:rPr lang="en-US" sz="1200" dirty="0" err="1">
                <a:latin typeface="Arial" panose="020B0604020202020204" pitchFamily="34" charset="0"/>
                <a:ea typeface="Calibri" panose="020F0502020204030204" pitchFamily="34" charset="0"/>
                <a:cs typeface="Arial" panose="020B0604020202020204" pitchFamily="34" charset="0"/>
              </a:rPr>
              <a:t>Danmark</a:t>
            </a:r>
            <a:endParaRPr lang="nb-NO"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nb-NO" sz="1200" dirty="0">
              <a:latin typeface="Arial" panose="020B0604020202020204" pitchFamily="34" charset="0"/>
              <a:ea typeface="Calibri" panose="020F0502020204030204" pitchFamily="34" charset="0"/>
              <a:cs typeface="Arial" panose="020B0604020202020204" pitchFamily="34" charset="0"/>
            </a:endParaRPr>
          </a:p>
        </p:txBody>
      </p:sp>
      <p:sp>
        <p:nvSpPr>
          <p:cNvPr id="25" name="TextBox 24"/>
          <p:cNvSpPr txBox="1"/>
          <p:nvPr/>
        </p:nvSpPr>
        <p:spPr>
          <a:xfrm>
            <a:off x="193304" y="1694301"/>
            <a:ext cx="6338700" cy="832317"/>
          </a:xfrm>
          <a:prstGeom prst="rect">
            <a:avLst/>
          </a:prstGeom>
          <a:noFill/>
        </p:spPr>
        <p:txBody>
          <a:bodyPr wrap="square" rtlCol="0">
            <a:noAutofit/>
          </a:bodyPr>
          <a:lstStyle/>
          <a:p>
            <a:r>
              <a:rPr lang="nb-NO" b="1" dirty="0">
                <a:solidFill>
                  <a:schemeClr val="bg1"/>
                </a:solidFill>
                <a:latin typeface="Arial" panose="020B0604020202020204" pitchFamily="34" charset="0"/>
                <a:cs typeface="Arial" panose="020B0604020202020204" pitchFamily="34" charset="0"/>
              </a:rPr>
              <a:t>Bruk av turbulensvirvler til å lage </a:t>
            </a:r>
            <a:r>
              <a:rPr lang="nb-NO" b="1" dirty="0" err="1">
                <a:solidFill>
                  <a:schemeClr val="bg1"/>
                </a:solidFill>
                <a:latin typeface="Arial" panose="020B0604020202020204" pitchFamily="34" charset="0"/>
                <a:cs typeface="Arial" panose="020B0604020202020204" pitchFamily="34" charset="0"/>
              </a:rPr>
              <a:t>fiskestier</a:t>
            </a:r>
            <a:r>
              <a:rPr lang="nb-NO" b="1" dirty="0">
                <a:solidFill>
                  <a:schemeClr val="bg1"/>
                </a:solidFill>
                <a:latin typeface="Arial" panose="020B0604020202020204" pitchFamily="34" charset="0"/>
                <a:cs typeface="Arial" panose="020B0604020202020204" pitchFamily="34" charset="0"/>
              </a:rPr>
              <a:t> som leder laksefisk og ål trygt forbi vannkraftinntak</a:t>
            </a:r>
          </a:p>
        </p:txBody>
      </p:sp>
      <p:sp>
        <p:nvSpPr>
          <p:cNvPr id="39" name="TextBox 38"/>
          <p:cNvSpPr txBox="1"/>
          <p:nvPr/>
        </p:nvSpPr>
        <p:spPr>
          <a:xfrm>
            <a:off x="114301" y="9120114"/>
            <a:ext cx="6648448" cy="70345"/>
          </a:xfrm>
          <a:prstGeom prst="rect">
            <a:avLst/>
          </a:prstGeom>
          <a:solidFill>
            <a:srgbClr val="009E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322">
                <a:solidFill>
                  <a:prstClr val="white"/>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nb-NO" dirty="0"/>
          </a:p>
        </p:txBody>
      </p:sp>
      <p:sp>
        <p:nvSpPr>
          <p:cNvPr id="14" name="Rectangle 13"/>
          <p:cNvSpPr/>
          <p:nvPr/>
        </p:nvSpPr>
        <p:spPr>
          <a:xfrm>
            <a:off x="114301" y="95250"/>
            <a:ext cx="503537" cy="132634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322">
              <a:solidFill>
                <a:prstClr val="white"/>
              </a:solidFill>
            </a:endParaRPr>
          </a:p>
        </p:txBody>
      </p:sp>
      <p:sp>
        <p:nvSpPr>
          <p:cNvPr id="15" name="Rectangle 14"/>
          <p:cNvSpPr/>
          <p:nvPr/>
        </p:nvSpPr>
        <p:spPr>
          <a:xfrm>
            <a:off x="6238908" y="95250"/>
            <a:ext cx="523842" cy="13263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22">
              <a:solidFill>
                <a:prstClr val="white"/>
              </a:solidFill>
            </a:endParaRP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0554" y="149737"/>
            <a:ext cx="1083043" cy="1277021"/>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2393" y="148993"/>
            <a:ext cx="2749302" cy="1197866"/>
          </a:xfrm>
          <a:prstGeom prst="rect">
            <a:avLst/>
          </a:prstGeom>
        </p:spPr>
      </p:pic>
      <p:sp>
        <p:nvSpPr>
          <p:cNvPr id="20" name="Rectangle 19"/>
          <p:cNvSpPr/>
          <p:nvPr/>
        </p:nvSpPr>
        <p:spPr>
          <a:xfrm>
            <a:off x="114301" y="95250"/>
            <a:ext cx="6648447" cy="13263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4" descr="https://innsida.ntnu.no/documents/10157/3573032/logo_ntnu_u-slagord.png/d6730c55-3fde-4bea-9f31-d85e10da4744?t=1387292601173">
            <a:extLst>
              <a:ext uri="{FF2B5EF4-FFF2-40B4-BE49-F238E27FC236}">
                <a16:creationId xmlns:a16="http://schemas.microsoft.com/office/drawing/2014/main" id="{25E70A4A-F606-420A-89D7-0313E8A0388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4063" y="9453846"/>
            <a:ext cx="784153" cy="148806"/>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8">
            <a:extLst>
              <a:ext uri="{FF2B5EF4-FFF2-40B4-BE49-F238E27FC236}">
                <a16:creationId xmlns:a16="http://schemas.microsoft.com/office/drawing/2014/main" id="{AFACAC6B-1AEF-43E0-9C70-B6FD12BEB37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67832" y="9331232"/>
            <a:ext cx="525508" cy="335012"/>
          </a:xfrm>
          <a:prstGeom prst="rect">
            <a:avLst/>
          </a:prstGeom>
        </p:spPr>
      </p:pic>
      <p:pic>
        <p:nvPicPr>
          <p:cNvPr id="26" name="Bilde 25">
            <a:extLst>
              <a:ext uri="{FF2B5EF4-FFF2-40B4-BE49-F238E27FC236}">
                <a16:creationId xmlns:a16="http://schemas.microsoft.com/office/drawing/2014/main" id="{3C801393-E68E-4B2C-BE7D-9A6556B9C3DA}"/>
              </a:ext>
            </a:extLst>
          </p:cNvPr>
          <p:cNvPicPr>
            <a:picLocks noChangeAspect="1"/>
          </p:cNvPicPr>
          <p:nvPr/>
        </p:nvPicPr>
        <p:blipFill>
          <a:blip r:embed="rId6"/>
          <a:stretch>
            <a:fillRect/>
          </a:stretch>
        </p:blipFill>
        <p:spPr>
          <a:xfrm>
            <a:off x="2720826" y="9361278"/>
            <a:ext cx="1022428" cy="291577"/>
          </a:xfrm>
          <a:prstGeom prst="rect">
            <a:avLst/>
          </a:prstGeom>
        </p:spPr>
      </p:pic>
      <p:pic>
        <p:nvPicPr>
          <p:cNvPr id="21" name="Picture 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13601" y="9316177"/>
            <a:ext cx="1112348" cy="497128"/>
          </a:xfrm>
          <a:prstGeom prst="rect">
            <a:avLst/>
          </a:prstGeom>
        </p:spPr>
      </p:pic>
      <p:pic>
        <p:nvPicPr>
          <p:cNvPr id="22" name="Picture 21">
            <a:extLst>
              <a:ext uri="{FF2B5EF4-FFF2-40B4-BE49-F238E27FC236}">
                <a16:creationId xmlns:a16="http://schemas.microsoft.com/office/drawing/2014/main" id="{34C0CD1C-03E2-4C64-BFAA-48140F17DF2E}"/>
              </a:ext>
            </a:extLst>
          </p:cNvPr>
          <p:cNvPicPr>
            <a:picLocks noChangeAspect="1"/>
          </p:cNvPicPr>
          <p:nvPr/>
        </p:nvPicPr>
        <p:blipFill>
          <a:blip r:embed="rId8"/>
          <a:stretch>
            <a:fillRect/>
          </a:stretch>
        </p:blipFill>
        <p:spPr>
          <a:xfrm>
            <a:off x="3794544" y="9373795"/>
            <a:ext cx="1204176" cy="290237"/>
          </a:xfrm>
          <a:prstGeom prst="rect">
            <a:avLst/>
          </a:prstGeom>
        </p:spPr>
      </p:pic>
    </p:spTree>
    <p:extLst>
      <p:ext uri="{BB962C8B-B14F-4D97-AF65-F5344CB8AC3E}">
        <p14:creationId xmlns:p14="http://schemas.microsoft.com/office/powerpoint/2010/main" val="33235987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6F33AA78B923C4CACF6B1FCF7EFFE54" ma:contentTypeVersion="13" ma:contentTypeDescription="Opprett et nytt dokument." ma:contentTypeScope="" ma:versionID="e078a79938527e38b4300bb24d73b928">
  <xsd:schema xmlns:xsd="http://www.w3.org/2001/XMLSchema" xmlns:xs="http://www.w3.org/2001/XMLSchema" xmlns:p="http://schemas.microsoft.com/office/2006/metadata/properties" xmlns:ns3="270f0333-962e-4d6b-85b1-bbb83a9ba069" xmlns:ns4="752cb5e8-ebdb-4225-88e8-5d43e589fd8e" targetNamespace="http://schemas.microsoft.com/office/2006/metadata/properties" ma:root="true" ma:fieldsID="c90ef9ab2c67d62e35067dd1c8ca726a" ns3:_="" ns4:_="">
    <xsd:import namespace="270f0333-962e-4d6b-85b1-bbb83a9ba069"/>
    <xsd:import namespace="752cb5e8-ebdb-4225-88e8-5d43e589fd8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0f0333-962e-4d6b-85b1-bbb83a9ba0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2cb5e8-ebdb-4225-88e8-5d43e589fd8e" elementFormDefault="qualified">
    <xsd:import namespace="http://schemas.microsoft.com/office/2006/documentManagement/types"/>
    <xsd:import namespace="http://schemas.microsoft.com/office/infopath/2007/PartnerControls"/>
    <xsd:element name="SharedWithUsers" ma:index="16"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ingsdetaljer" ma:internalName="SharedWithDetails" ma:readOnly="true">
      <xsd:simpleType>
        <xsd:restriction base="dms:Note">
          <xsd:maxLength value="255"/>
        </xsd:restriction>
      </xsd:simpleType>
    </xsd:element>
    <xsd:element name="SharingHintHash" ma:index="18" nillable="true" ma:displayName="Hash for deling av tip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69E795-F962-46B5-8119-25D4213C78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0f0333-962e-4d6b-85b1-bbb83a9ba069"/>
    <ds:schemaRef ds:uri="752cb5e8-ebdb-4225-88e8-5d43e589fd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679FDD-1750-44E2-ACA6-BF64A081C61D}">
  <ds:schemaRefs>
    <ds:schemaRef ds:uri="http://schemas.microsoft.com/sharepoint/v3/contenttype/forms"/>
  </ds:schemaRefs>
</ds:datastoreItem>
</file>

<file path=customXml/itemProps3.xml><?xml version="1.0" encoding="utf-8"?>
<ds:datastoreItem xmlns:ds="http://schemas.openxmlformats.org/officeDocument/2006/customXml" ds:itemID="{19142042-AC84-40D5-A82A-A2DB9D8791B3}">
  <ds:schemaRefs>
    <ds:schemaRef ds:uri="http://purl.org/dc/dcmitype/"/>
    <ds:schemaRef ds:uri="http://schemas.microsoft.com/office/infopath/2007/PartnerControls"/>
    <ds:schemaRef ds:uri="270f0333-962e-4d6b-85b1-bbb83a9ba069"/>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52cb5e8-ebdb-4225-88e8-5d43e589fd8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107</TotalTime>
  <Words>625</Words>
  <Application>Microsoft Office PowerPoint</Application>
  <PresentationFormat>A4 Paper (210x297 mm)</PresentationFormat>
  <Paragraphs>89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IVT, 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Hege Brende</dc:creator>
  <cp:lastModifiedBy>Torbjørn Forseth</cp:lastModifiedBy>
  <cp:revision>187</cp:revision>
  <cp:lastPrinted>2016-05-06T12:51:39Z</cp:lastPrinted>
  <dcterms:created xsi:type="dcterms:W3CDTF">2015-04-19T11:33:19Z</dcterms:created>
  <dcterms:modified xsi:type="dcterms:W3CDTF">2020-08-11T13:38:37Z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0x01010016F33AA78B923C4CACF6B1FCF7EFFE54</vt:lpwstr>
  </property>
  <property fmtid="{D5CDD505-2E9C-101B-9397-08002B2CF9AE}" pid="3" name="TaxKeyword">
    <vt:lpwstr/>
  </property>
  <property fmtid="{D5CDD505-2E9C-101B-9397-08002B2CF9AE}" pid="4" name="NhoMmdCaseWorker">
    <vt:lpwstr/>
  </property>
  <property fmtid="{D5CDD505-2E9C-101B-9397-08002B2CF9AE}" pid="5" name="NHO_OrganisationUnit">
    <vt:lpwstr/>
  </property>
  <property fmtid="{D5CDD505-2E9C-101B-9397-08002B2CF9AE}" pid="6" name="AuthorIds_UIVersion_2">
    <vt:lpwstr>1272</vt:lpwstr>
  </property>
  <property fmtid="{D5CDD505-2E9C-101B-9397-08002B2CF9AE}" pid="7" name="_dlc_DocIdItemGuid">
    <vt:lpwstr>d1d332f8-f073-405b-bbbc-b647e3a95c9b</vt:lpwstr>
  </property>
</Properties>
</file>